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</p:sldMasterIdLst>
  <p:notesMasterIdLst>
    <p:notesMasterId r:id="rId22"/>
  </p:notesMasterIdLst>
  <p:sldIdLst>
    <p:sldId id="256" r:id="rId5"/>
    <p:sldId id="257" r:id="rId6"/>
    <p:sldId id="258" r:id="rId7"/>
    <p:sldId id="268" r:id="rId8"/>
    <p:sldId id="269" r:id="rId9"/>
    <p:sldId id="267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70" r:id="rId18"/>
    <p:sldId id="271" r:id="rId19"/>
    <p:sldId id="266" r:id="rId20"/>
    <p:sldId id="272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4" roundtripDataSignature="AMtx7mjJYxDwlc4wdaKi7fw0oWj73Bft0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ndégfelhasználó" initials="Ve" lastIdx="3" clrIdx="0">
    <p:extLst>
      <p:ext uri="{19B8F6BF-5375-455C-9EA6-DF929625EA0E}">
        <p15:presenceInfo xmlns:p15="http://schemas.microsoft.com/office/powerpoint/2012/main" userId="S::urn:spo:anon#0115a8524fd75c4cba74a380a4abcc4a34536ccf8646d8b582aac6d355bb4a22::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F7DCDC-EC95-45E6-A6C4-ADB23BD4003A}" v="4" dt="2021-11-18T21:06:26.5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057" autoAdjust="0"/>
  </p:normalViewPr>
  <p:slideViewPr>
    <p:cSldViewPr>
      <p:cViewPr>
        <p:scale>
          <a:sx n="70" d="100"/>
          <a:sy n="70" d="100"/>
        </p:scale>
        <p:origin x="714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customschemas.google.com/relationships/presentationmetadata" Target="meta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953407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-BWuDhWdV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Врло је важно </a:t>
            </a:r>
            <a:r>
              <a:rPr lang="hu-HU" dirty="0"/>
              <a:t>до </a:t>
            </a:r>
            <a:r>
              <a:rPr lang="en-US" dirty="0" err="1"/>
              <a:t>схвати</a:t>
            </a:r>
            <a:r>
              <a:rPr lang="sr-Cyrl-RS" dirty="0" err="1"/>
              <a:t>мо</a:t>
            </a:r>
            <a:r>
              <a:rPr lang="en-US" dirty="0"/>
              <a:t> да морамо да се променимо! Ова </a:t>
            </a:r>
            <a:r>
              <a:rPr lang="en-US" dirty="0" err="1"/>
              <a:t>промена</a:t>
            </a:r>
            <a:r>
              <a:rPr lang="en-US" dirty="0"/>
              <a:t> </a:t>
            </a:r>
            <a:r>
              <a:rPr lang="en-US" dirty="0" err="1"/>
              <a:t>захтева</a:t>
            </a:r>
            <a:r>
              <a:rPr lang="en-US" dirty="0"/>
              <a:t> </a:t>
            </a:r>
            <a:r>
              <a:rPr lang="en-US" dirty="0" err="1"/>
              <a:t>додатну</a:t>
            </a:r>
            <a:r>
              <a:rPr lang="en-US" dirty="0"/>
              <a:t> </a:t>
            </a:r>
            <a:r>
              <a:rPr lang="en-US" dirty="0" err="1"/>
              <a:t>енергију</a:t>
            </a:r>
            <a:r>
              <a:rPr lang="en-US" dirty="0"/>
              <a:t>, </a:t>
            </a:r>
            <a:r>
              <a:rPr lang="en-US" dirty="0" err="1"/>
              <a:t>али</a:t>
            </a:r>
            <a:r>
              <a:rPr lang="en-US" dirty="0"/>
              <a:t> </a:t>
            </a:r>
            <a:r>
              <a:rPr lang="sr-Cyrl-RS" dirty="0"/>
              <a:t>је од велике користи</a:t>
            </a:r>
            <a:r>
              <a:rPr lang="en-US" dirty="0"/>
              <a:t>! Хајде да видимо шта можемо да урадимо…</a:t>
            </a: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dirty="0"/>
              <a:t>Циљ </a:t>
            </a:r>
            <a:r>
              <a:rPr lang="en-US" dirty="0" err="1"/>
              <a:t>TrashArt</a:t>
            </a:r>
            <a:r>
              <a:rPr lang="en-US" dirty="0"/>
              <a:t> </a:t>
            </a:r>
            <a:r>
              <a:rPr lang="en-US" dirty="0" err="1"/>
              <a:t>такмичењ</a:t>
            </a:r>
            <a:r>
              <a:rPr lang="sr-Cyrl-RS" dirty="0"/>
              <a:t>а</a:t>
            </a:r>
            <a:r>
              <a:rPr lang="en-US" dirty="0"/>
              <a:t> </a:t>
            </a:r>
            <a:r>
              <a:rPr lang="sr-Cyrl-RS" dirty="0"/>
              <a:t>је да се подстакне рециклажа отпада и укаже на проблем. Такмичење треба </a:t>
            </a:r>
            <a:r>
              <a:rPr lang="sr-Cyrl-RS" dirty="0" err="1"/>
              <a:t>прилагодоти</a:t>
            </a:r>
            <a:r>
              <a:rPr lang="sr-Cyrl-RS" dirty="0"/>
              <a:t> насељу, старосној доби становништва и </a:t>
            </a:r>
            <a:r>
              <a:rPr lang="sr-Cyrl-RS" dirty="0" err="1"/>
              <a:t>сл</a:t>
            </a:r>
            <a:r>
              <a:rPr lang="en-US" dirty="0"/>
              <a:t>. </a:t>
            </a:r>
            <a:endParaRPr lang="sr-Cyrl-R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sr-Cyrl-R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Судбина</a:t>
            </a:r>
            <a:r>
              <a:rPr lang="en-US" dirty="0"/>
              <a:t> завршених радова може бити неколико:</a:t>
            </a:r>
            <a:endParaRPr lang="hu-HU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sr-Cyrl-RS" dirty="0"/>
              <a:t>поставити их на видним местима у насељу</a:t>
            </a:r>
            <a:endParaRPr lang="hu-HU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sr-Cyrl-RS" dirty="0"/>
              <a:t>лицитирати радове </a:t>
            </a:r>
            <a:r>
              <a:rPr lang="en-US" dirty="0" err="1"/>
              <a:t>индустријском</a:t>
            </a:r>
            <a:r>
              <a:rPr lang="en-US" dirty="0"/>
              <a:t> </a:t>
            </a:r>
            <a:r>
              <a:rPr lang="en-US" dirty="0" err="1"/>
              <a:t>парку</a:t>
            </a:r>
            <a:r>
              <a:rPr lang="en-US" dirty="0"/>
              <a:t> </a:t>
            </a:r>
            <a:r>
              <a:rPr lang="sr-Cyrl-RS" dirty="0"/>
              <a:t>у </a:t>
            </a:r>
            <a:r>
              <a:rPr lang="en-US" dirty="0" err="1"/>
              <a:t>насељ</a:t>
            </a:r>
            <a:r>
              <a:rPr lang="sr-Cyrl-RS" dirty="0"/>
              <a:t>у, а </a:t>
            </a:r>
            <a:r>
              <a:rPr lang="en-US" dirty="0" err="1"/>
              <a:t>приход</a:t>
            </a:r>
            <a:r>
              <a:rPr lang="en-US" dirty="0"/>
              <a:t> користити за друге сличне пројекте</a:t>
            </a:r>
            <a:endParaRPr lang="hu-HU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творац</a:t>
            </a:r>
            <a:r>
              <a:rPr lang="en-US" dirty="0"/>
              <a:t> може одлучити о његовој судбини</a:t>
            </a:r>
            <a:r>
              <a:rPr lang="hu-HU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7" name="Google Shape;127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dirty="0"/>
              <a:t>Колектор за прикупљање воде може бити направљен од отпада (некоришћене бачве су одличне за ту сврху)</a:t>
            </a:r>
            <a:r>
              <a:rPr lang="en-US" dirty="0"/>
              <a:t>. </a:t>
            </a:r>
            <a:r>
              <a:rPr lang="sr-Cyrl-RS" dirty="0"/>
              <a:t>Овде такође постоји могућност организовања такмичења за креирање најкреативнијег и најлепшег колектора кишнице</a:t>
            </a:r>
            <a:r>
              <a:rPr lang="en-US" dirty="0"/>
              <a:t>. </a:t>
            </a:r>
            <a:r>
              <a:rPr lang="sr-Cyrl-RS" dirty="0"/>
              <a:t>У зависности од могућности локалне управе, сви могу бити део овог процеса, на пример: можете обезбедити алате, локацију и сл. У случају басена река, с једне стране могуће је рециклирати, а с друге стране могуће је укључити се у управљање водама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8" name="Google Shape;13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dirty="0"/>
              <a:t>Компост</a:t>
            </a:r>
            <a:r>
              <a:rPr lang="en-US" dirty="0"/>
              <a:t>:</a:t>
            </a:r>
            <a:r>
              <a:rPr lang="sr-Cyrl-RS" dirty="0"/>
              <a:t> Употребом </a:t>
            </a:r>
            <a:r>
              <a:rPr lang="sr-Cyrl-RS" dirty="0" err="1"/>
              <a:t>компостилишта</a:t>
            </a:r>
            <a:r>
              <a:rPr lang="sr-Cyrl-RS" dirty="0"/>
              <a:t> могуће је смањити велике количине отпада. Међутим, често се не спроводи правилно компостирање. Од великог значаја би било пружати јавне информације о томе шта треба прикупљати и како дизајнирати </a:t>
            </a:r>
            <a:r>
              <a:rPr lang="sr-Cyrl-RS" dirty="0" err="1"/>
              <a:t>компотилиште</a:t>
            </a:r>
            <a:r>
              <a:rPr lang="sr-Cyrl-RS" dirty="0"/>
              <a:t>. </a:t>
            </a:r>
            <a:r>
              <a:rPr lang="sr-Latn-CS" dirty="0" err="1"/>
              <a:t>Важно</a:t>
            </a:r>
            <a:r>
              <a:rPr lang="sr-Latn-CS" dirty="0"/>
              <a:t> </a:t>
            </a:r>
            <a:r>
              <a:rPr lang="sr-Latn-CS" dirty="0" err="1"/>
              <a:t>је</a:t>
            </a:r>
            <a:r>
              <a:rPr lang="sr-Latn-CS" dirty="0"/>
              <a:t> </a:t>
            </a:r>
            <a:r>
              <a:rPr lang="sr-Cyrl-RS" dirty="0"/>
              <a:t>истаћи</a:t>
            </a:r>
            <a:r>
              <a:rPr lang="sr-Latn-CS" dirty="0"/>
              <a:t> </a:t>
            </a:r>
            <a:r>
              <a:rPr lang="sr-Latn-CS" dirty="0" err="1"/>
              <a:t>компостере</a:t>
            </a:r>
            <a:r>
              <a:rPr lang="sr-Latn-CS" dirty="0"/>
              <a:t> </a:t>
            </a:r>
            <a:r>
              <a:rPr lang="sr-Latn-CS" dirty="0" err="1"/>
              <a:t>који</a:t>
            </a:r>
            <a:r>
              <a:rPr lang="sr-Latn-CS" dirty="0"/>
              <a:t> </a:t>
            </a:r>
            <a:r>
              <a:rPr lang="sr-Latn-CS" dirty="0" err="1"/>
              <a:t>могу</a:t>
            </a:r>
            <a:r>
              <a:rPr lang="sr-Latn-CS" dirty="0"/>
              <a:t> </a:t>
            </a:r>
            <a:r>
              <a:rPr lang="sr-Latn-CS" dirty="0" err="1"/>
              <a:t>да</a:t>
            </a:r>
            <a:r>
              <a:rPr lang="sr-Latn-CS" dirty="0"/>
              <a:t> </a:t>
            </a:r>
            <a:r>
              <a:rPr lang="sr-Latn-CS" dirty="0" err="1"/>
              <a:t>се</a:t>
            </a:r>
            <a:r>
              <a:rPr lang="sr-Latn-CS" dirty="0"/>
              <a:t> </a:t>
            </a:r>
            <a:r>
              <a:rPr lang="sr-Latn-CS" dirty="0" err="1"/>
              <a:t>користе</a:t>
            </a:r>
            <a:r>
              <a:rPr lang="sr-Latn-CS" dirty="0"/>
              <a:t> и у </a:t>
            </a:r>
            <a:r>
              <a:rPr lang="sr-Latn-CS" dirty="0" err="1"/>
              <a:t>стану</a:t>
            </a:r>
            <a:r>
              <a:rPr lang="sr-Latn-CS" dirty="0"/>
              <a:t> </a:t>
            </a:r>
            <a:r>
              <a:rPr lang="sr-Cyrl-RS" dirty="0"/>
              <a:t>уколико</a:t>
            </a:r>
            <a:r>
              <a:rPr lang="sr-Latn-CS" dirty="0"/>
              <a:t> </a:t>
            </a:r>
            <a:r>
              <a:rPr lang="sr-Latn-CS" dirty="0" err="1"/>
              <a:t>немамо</a:t>
            </a:r>
            <a:r>
              <a:rPr lang="sr-Latn-CS" dirty="0"/>
              <a:t> </a:t>
            </a:r>
            <a:r>
              <a:rPr lang="sr-Latn-CS" dirty="0" err="1"/>
              <a:t>башту</a:t>
            </a:r>
            <a:r>
              <a:rPr lang="sr-Latn-CS" dirty="0"/>
              <a:t>. </a:t>
            </a:r>
            <a:r>
              <a:rPr lang="sr-Cyrl-RS" dirty="0"/>
              <a:t> </a:t>
            </a:r>
            <a:r>
              <a:rPr lang="sr-Latn-CS" dirty="0" err="1"/>
              <a:t>Компостери</a:t>
            </a:r>
            <a:r>
              <a:rPr lang="sr-Latn-CS" dirty="0"/>
              <a:t> </a:t>
            </a:r>
            <a:r>
              <a:rPr lang="sr-Latn-CS" dirty="0" err="1"/>
              <a:t>се</a:t>
            </a:r>
            <a:r>
              <a:rPr lang="sr-Latn-CS" dirty="0"/>
              <a:t> </a:t>
            </a:r>
            <a:r>
              <a:rPr lang="sr-Latn-CS" dirty="0" err="1"/>
              <a:t>могу</a:t>
            </a:r>
            <a:r>
              <a:rPr lang="sr-Latn-CS" dirty="0"/>
              <a:t> </a:t>
            </a:r>
            <a:r>
              <a:rPr lang="sr-Latn-CS" dirty="0" err="1"/>
              <a:t>правити</a:t>
            </a:r>
            <a:r>
              <a:rPr lang="sr-Latn-CS" dirty="0"/>
              <a:t> и </a:t>
            </a:r>
            <a:r>
              <a:rPr lang="sr-Latn-CS" dirty="0" err="1"/>
              <a:t>од</a:t>
            </a:r>
            <a:r>
              <a:rPr lang="sr-Latn-CS" dirty="0"/>
              <a:t> </a:t>
            </a:r>
            <a:r>
              <a:rPr lang="sr-Latn-CS" dirty="0" err="1"/>
              <a:t>нек</a:t>
            </a:r>
            <a:r>
              <a:rPr lang="sr-Cyrl-RS" dirty="0"/>
              <a:t>их врста</a:t>
            </a:r>
            <a:r>
              <a:rPr lang="sr-Latn-CS" dirty="0"/>
              <a:t> </a:t>
            </a:r>
            <a:r>
              <a:rPr lang="sr-Latn-CS" dirty="0" err="1"/>
              <a:t>отпада</a:t>
            </a:r>
            <a:r>
              <a:rPr lang="sr-Latn-CS" dirty="0"/>
              <a:t>, </a:t>
            </a:r>
            <a:r>
              <a:rPr lang="sr-Latn-CS" dirty="0" err="1"/>
              <a:t>нпр</a:t>
            </a:r>
            <a:r>
              <a:rPr lang="sr-Latn-CS" dirty="0"/>
              <a:t>. </a:t>
            </a:r>
            <a:r>
              <a:rPr lang="sr-Latn-CS" dirty="0" err="1"/>
              <a:t>палете</a:t>
            </a:r>
            <a:r>
              <a:rPr lang="sr-Latn-CS" dirty="0"/>
              <a:t>, </a:t>
            </a:r>
            <a:r>
              <a:rPr lang="sr-Latn-CS" dirty="0" err="1"/>
              <a:t>неискоришћени</a:t>
            </a:r>
            <a:r>
              <a:rPr lang="sr-Latn-CS" dirty="0"/>
              <a:t> </a:t>
            </a:r>
            <a:r>
              <a:rPr lang="sr-Latn-CS" dirty="0" err="1"/>
              <a:t>предмети</a:t>
            </a:r>
            <a:r>
              <a:rPr lang="sr-Latn-CS" dirty="0"/>
              <a:t> </a:t>
            </a:r>
            <a:r>
              <a:rPr lang="sr-Latn-CS" dirty="0" err="1"/>
              <a:t>итд</a:t>
            </a:r>
            <a:r>
              <a:rPr lang="sr-Latn-CS" dirty="0"/>
              <a:t>. </a:t>
            </a:r>
            <a:r>
              <a:rPr lang="sr-Latn-CS" dirty="0" err="1"/>
              <a:t>Према</a:t>
            </a:r>
            <a:r>
              <a:rPr lang="sr-Latn-CS" dirty="0"/>
              <a:t> </a:t>
            </a:r>
            <a:r>
              <a:rPr lang="sr-Latn-CS" dirty="0" err="1"/>
              <a:t>могућностима</a:t>
            </a:r>
            <a:r>
              <a:rPr lang="sr-Latn-CS" dirty="0"/>
              <a:t> </a:t>
            </a:r>
            <a:r>
              <a:rPr lang="sr-Latn-CS" dirty="0" err="1"/>
              <a:t>локалне</a:t>
            </a:r>
            <a:r>
              <a:rPr lang="sr-Latn-CS" dirty="0"/>
              <a:t> </a:t>
            </a:r>
            <a:r>
              <a:rPr lang="sr-Latn-CS" dirty="0" err="1"/>
              <a:t>самоуправе</a:t>
            </a:r>
            <a:r>
              <a:rPr lang="sr-Latn-CS" dirty="0"/>
              <a:t>, </a:t>
            </a:r>
            <a:r>
              <a:rPr lang="sr-Cyrl-RS" dirty="0"/>
              <a:t>могу да се обезбеде</a:t>
            </a:r>
            <a:r>
              <a:rPr lang="sr-Latn-CS" dirty="0"/>
              <a:t> </a:t>
            </a:r>
            <a:r>
              <a:rPr lang="sr-Latn-CS" dirty="0" err="1"/>
              <a:t>место</a:t>
            </a:r>
            <a:r>
              <a:rPr lang="sr-Latn-CS" dirty="0"/>
              <a:t> и </a:t>
            </a:r>
            <a:r>
              <a:rPr lang="sr-Latn-CS" dirty="0" err="1"/>
              <a:t>алат</a:t>
            </a:r>
            <a:r>
              <a:rPr lang="sr-Cyrl-RS" dirty="0"/>
              <a:t>и</a:t>
            </a:r>
            <a:r>
              <a:rPr lang="sr-Latn-CS" dirty="0"/>
              <a:t> </a:t>
            </a:r>
            <a:r>
              <a:rPr lang="sr-Latn-CS" dirty="0" err="1"/>
              <a:t>за</a:t>
            </a:r>
            <a:r>
              <a:rPr lang="sr-Latn-CS" dirty="0"/>
              <a:t> </a:t>
            </a:r>
            <a:r>
              <a:rPr lang="sr-Latn-CS" dirty="0" err="1"/>
              <a:t>рад</a:t>
            </a:r>
            <a:r>
              <a:rPr lang="sr-Latn-CS" dirty="0"/>
              <a:t>, </a:t>
            </a:r>
            <a:r>
              <a:rPr lang="sr-Latn-CS" dirty="0" err="1"/>
              <a:t>али</a:t>
            </a:r>
            <a:r>
              <a:rPr lang="sr-Latn-CS" dirty="0"/>
              <a:t> </a:t>
            </a:r>
            <a:r>
              <a:rPr lang="sr-Latn-CS" dirty="0" err="1"/>
              <a:t>чак</a:t>
            </a:r>
            <a:r>
              <a:rPr lang="sr-Latn-CS" dirty="0"/>
              <a:t> и </a:t>
            </a:r>
            <a:r>
              <a:rPr lang="sr-Latn-CS" dirty="0" err="1"/>
              <a:t>подносиоци</a:t>
            </a:r>
            <a:r>
              <a:rPr lang="sr-Latn-CS" dirty="0"/>
              <a:t> </a:t>
            </a:r>
            <a:r>
              <a:rPr lang="sr-Latn-CS" dirty="0" err="1"/>
              <a:t>пријава</a:t>
            </a:r>
            <a:r>
              <a:rPr lang="sr-Latn-CS" dirty="0"/>
              <a:t> </a:t>
            </a:r>
            <a:r>
              <a:rPr lang="sr-Latn-CS" dirty="0" err="1"/>
              <a:t>могу</a:t>
            </a:r>
            <a:r>
              <a:rPr lang="sr-Latn-CS" dirty="0"/>
              <a:t> </a:t>
            </a:r>
            <a:r>
              <a:rPr lang="sr-Latn-CS" dirty="0" err="1"/>
              <a:t>то</a:t>
            </a:r>
            <a:r>
              <a:rPr lang="sr-Latn-CS" dirty="0"/>
              <a:t> </a:t>
            </a:r>
            <a:r>
              <a:rPr lang="sr-Latn-CS" dirty="0" err="1"/>
              <a:t>да</a:t>
            </a:r>
            <a:r>
              <a:rPr lang="sr-Latn-CS" dirty="0"/>
              <a:t> </a:t>
            </a:r>
            <a:r>
              <a:rPr lang="sr-Latn-CS" dirty="0" err="1"/>
              <a:t>направе</a:t>
            </a:r>
            <a:r>
              <a:rPr lang="sr-Latn-CS" dirty="0"/>
              <a:t> у </a:t>
            </a:r>
            <a:r>
              <a:rPr lang="sr-Latn-CS" dirty="0" err="1"/>
              <a:t>свом</a:t>
            </a:r>
            <a:r>
              <a:rPr lang="sr-Latn-CS" dirty="0"/>
              <a:t> </a:t>
            </a:r>
            <a:r>
              <a:rPr lang="sr-Latn-CS" dirty="0" err="1"/>
              <a:t>дому</a:t>
            </a:r>
            <a:r>
              <a:rPr lang="sr-Latn-CS" dirty="0"/>
              <a:t> и </a:t>
            </a:r>
            <a:r>
              <a:rPr lang="sr-Latn-CS" dirty="0" err="1"/>
              <a:t>представе</a:t>
            </a:r>
            <a:r>
              <a:rPr lang="sr-Latn-CS" dirty="0"/>
              <a:t> </a:t>
            </a:r>
            <a:r>
              <a:rPr lang="sr-Latn-CS" dirty="0" err="1"/>
              <a:t>радове</a:t>
            </a:r>
            <a:r>
              <a:rPr lang="sr-Latn-CS" dirty="0"/>
              <a:t> у </a:t>
            </a:r>
            <a:r>
              <a:rPr lang="sr-Latn-CS" dirty="0" err="1"/>
              <a:t>оквиру</a:t>
            </a:r>
            <a:r>
              <a:rPr lang="sr-Latn-CS" dirty="0"/>
              <a:t> </a:t>
            </a:r>
            <a:r>
              <a:rPr lang="sr-Latn-CS" dirty="0" err="1"/>
              <a:t>изложбе</a:t>
            </a:r>
            <a:r>
              <a:rPr lang="sr-Latn-CS" dirty="0"/>
              <a:t>.</a:t>
            </a:r>
            <a:endParaRPr lang="hu-HU" dirty="0"/>
          </a:p>
        </p:txBody>
      </p:sp>
      <p:sp>
        <p:nvSpPr>
          <p:cNvPr id="151" name="Google Shape;151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dirty="0"/>
              <a:t>Уради сам производи</a:t>
            </a:r>
            <a:r>
              <a:rPr lang="hu-HU" dirty="0"/>
              <a:t>: </a:t>
            </a:r>
            <a:endParaRPr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dirty="0"/>
              <a:t>Уради сам производи могу имати многа значења. То могу бити предмети везани за храну као што су пекмези, џемови, сушени производи, сокови, сиреви и сл. Требало би груписати производе под једним брендом и учинити их доступним за локално и </a:t>
            </a:r>
            <a:r>
              <a:rPr lang="sr-Cyrl-RS" dirty="0" err="1"/>
              <a:t>околоно</a:t>
            </a:r>
            <a:r>
              <a:rPr lang="sr-Cyrl-RS" dirty="0"/>
              <a:t> становништво. П</a:t>
            </a:r>
            <a:r>
              <a:rPr lang="sr-Latn-CS" dirty="0" err="1"/>
              <a:t>роизвод</a:t>
            </a:r>
            <a:r>
              <a:rPr lang="sr-Cyrl-RS" dirty="0"/>
              <a:t>и не морају бити само прехрамбеног порекла</a:t>
            </a:r>
            <a:r>
              <a:rPr lang="sr-Latn-CS" dirty="0"/>
              <a:t>. </a:t>
            </a:r>
            <a:r>
              <a:rPr lang="sr-Latn-CS" dirty="0" err="1"/>
              <a:t>Од</a:t>
            </a:r>
            <a:r>
              <a:rPr lang="sr-Latn-CS" dirty="0"/>
              <a:t> </a:t>
            </a:r>
            <a:r>
              <a:rPr lang="sr-Latn-CS" dirty="0" err="1"/>
              <a:t>отпада</a:t>
            </a:r>
            <a:r>
              <a:rPr lang="sr-Latn-CS" dirty="0"/>
              <a:t> </a:t>
            </a:r>
            <a:r>
              <a:rPr lang="sr-Latn-CS" dirty="0" err="1"/>
              <a:t>можемо</a:t>
            </a:r>
            <a:r>
              <a:rPr lang="sr-Latn-CS" dirty="0"/>
              <a:t> </a:t>
            </a:r>
            <a:r>
              <a:rPr lang="sr-Latn-CS" dirty="0" err="1"/>
              <a:t>направити</a:t>
            </a:r>
            <a:r>
              <a:rPr lang="sr-Latn-CS" dirty="0"/>
              <a:t> и </a:t>
            </a:r>
            <a:r>
              <a:rPr lang="sr-Latn-CS" dirty="0" err="1"/>
              <a:t>много</a:t>
            </a:r>
            <a:r>
              <a:rPr lang="sr-Latn-CS" dirty="0"/>
              <a:t> </a:t>
            </a:r>
            <a:r>
              <a:rPr lang="sr-Latn-CS" dirty="0" err="1"/>
              <a:t>корисних</a:t>
            </a:r>
            <a:r>
              <a:rPr lang="sr-Latn-CS" dirty="0"/>
              <a:t> </a:t>
            </a:r>
            <a:r>
              <a:rPr lang="sr-Latn-CS" dirty="0" err="1"/>
              <a:t>предмета</a:t>
            </a:r>
            <a:r>
              <a:rPr lang="sr-Latn-CS" dirty="0"/>
              <a:t> </a:t>
            </a:r>
            <a:r>
              <a:rPr lang="sr-Latn-CS" dirty="0" err="1"/>
              <a:t>који</a:t>
            </a:r>
            <a:r>
              <a:rPr lang="sr-Latn-CS" dirty="0"/>
              <a:t> </a:t>
            </a:r>
            <a:r>
              <a:rPr lang="sr-Latn-CS" dirty="0" err="1"/>
              <a:t>могу</a:t>
            </a:r>
            <a:r>
              <a:rPr lang="sr-Latn-CS" dirty="0"/>
              <a:t> </a:t>
            </a:r>
            <a:r>
              <a:rPr lang="sr-Latn-CS" dirty="0" err="1"/>
              <a:t>имати</a:t>
            </a:r>
            <a:r>
              <a:rPr lang="sr-Latn-CS" dirty="0"/>
              <a:t> </a:t>
            </a:r>
            <a:r>
              <a:rPr lang="sr-Latn-CS" dirty="0" err="1"/>
              <a:t>тржишну</a:t>
            </a:r>
            <a:r>
              <a:rPr lang="sr-Latn-CS" dirty="0"/>
              <a:t> </a:t>
            </a:r>
            <a:r>
              <a:rPr lang="sr-Latn-CS" dirty="0" err="1"/>
              <a:t>вредност</a:t>
            </a:r>
            <a:r>
              <a:rPr lang="sr-Latn-CS" dirty="0"/>
              <a:t>. </a:t>
            </a:r>
            <a:r>
              <a:rPr lang="sr-Latn-CS" dirty="0" err="1"/>
              <a:t>Продајом</a:t>
            </a:r>
            <a:r>
              <a:rPr lang="sr-Latn-CS" dirty="0"/>
              <a:t> </a:t>
            </a:r>
            <a:r>
              <a:rPr lang="sr-Latn-CS" dirty="0" err="1"/>
              <a:t>неких</a:t>
            </a:r>
            <a:r>
              <a:rPr lang="sr-Latn-CS" dirty="0"/>
              <a:t> </a:t>
            </a:r>
            <a:r>
              <a:rPr lang="sr-Latn-CS" dirty="0" err="1"/>
              <a:t>од</a:t>
            </a:r>
            <a:r>
              <a:rPr lang="sr-Latn-CS" dirty="0"/>
              <a:t> </a:t>
            </a:r>
            <a:r>
              <a:rPr lang="sr-Latn-CS" dirty="0" err="1"/>
              <a:t>ових</a:t>
            </a:r>
            <a:r>
              <a:rPr lang="sr-Latn-CS" dirty="0"/>
              <a:t> </a:t>
            </a:r>
            <a:r>
              <a:rPr lang="sr-Latn-CS" dirty="0" err="1"/>
              <a:t>артикала</a:t>
            </a:r>
            <a:r>
              <a:rPr lang="sr-Latn-CS" dirty="0"/>
              <a:t>, </a:t>
            </a:r>
            <a:r>
              <a:rPr lang="sr-Latn-CS" dirty="0" err="1"/>
              <a:t>локална</a:t>
            </a:r>
            <a:r>
              <a:rPr lang="sr-Latn-CS" dirty="0"/>
              <a:t> </a:t>
            </a:r>
            <a:r>
              <a:rPr lang="sr-Latn-CS" dirty="0" err="1"/>
              <a:t>управа</a:t>
            </a:r>
            <a:r>
              <a:rPr lang="sr-Latn-CS" dirty="0"/>
              <a:t> </a:t>
            </a:r>
            <a:r>
              <a:rPr lang="sr-Latn-CS" dirty="0" err="1"/>
              <a:t>може</a:t>
            </a:r>
            <a:r>
              <a:rPr lang="sr-Latn-CS" dirty="0"/>
              <a:t> </a:t>
            </a:r>
            <a:r>
              <a:rPr lang="sr-Latn-CS" dirty="0" err="1"/>
              <a:t>да</a:t>
            </a:r>
            <a:r>
              <a:rPr lang="sr-Latn-CS" dirty="0"/>
              <a:t> </a:t>
            </a:r>
            <a:r>
              <a:rPr lang="sr-Latn-CS" dirty="0" err="1"/>
              <a:t>смањи</a:t>
            </a:r>
            <a:r>
              <a:rPr lang="sr-Latn-CS" dirty="0"/>
              <a:t> </a:t>
            </a:r>
            <a:r>
              <a:rPr lang="sr-Latn-CS" dirty="0" err="1"/>
              <a:t>отпад</a:t>
            </a:r>
            <a:r>
              <a:rPr lang="sr-Latn-CS" dirty="0"/>
              <a:t> и </a:t>
            </a:r>
            <a:r>
              <a:rPr lang="sr-Latn-CS" dirty="0" err="1"/>
              <a:t>да</a:t>
            </a:r>
            <a:r>
              <a:rPr lang="sr-Latn-CS" dirty="0"/>
              <a:t> </a:t>
            </a:r>
            <a:r>
              <a:rPr lang="sr-Latn-CS" dirty="0" err="1"/>
              <a:t>докаже</a:t>
            </a:r>
            <a:r>
              <a:rPr lang="sr-Latn-CS" dirty="0"/>
              <a:t> </a:t>
            </a:r>
            <a:r>
              <a:rPr lang="sr-Latn-CS" dirty="0" err="1"/>
              <a:t>да</a:t>
            </a:r>
            <a:r>
              <a:rPr lang="sr-Latn-CS" dirty="0"/>
              <a:t> </a:t>
            </a:r>
            <a:r>
              <a:rPr lang="sr-Latn-CS" dirty="0" err="1"/>
              <a:t>је</a:t>
            </a:r>
            <a:r>
              <a:rPr lang="sr-Latn-CS" dirty="0"/>
              <a:t> </a:t>
            </a:r>
            <a:r>
              <a:rPr lang="sr-Latn-CS" dirty="0" err="1"/>
              <a:t>посвећена</a:t>
            </a:r>
            <a:r>
              <a:rPr lang="sr-Latn-CS" dirty="0"/>
              <a:t> </a:t>
            </a:r>
            <a:r>
              <a:rPr lang="sr-Latn-CS" dirty="0" err="1"/>
              <a:t>одрживости</a:t>
            </a:r>
            <a:r>
              <a:rPr lang="sr-Latn-CS" dirty="0"/>
              <a:t>. </a:t>
            </a:r>
            <a:r>
              <a:rPr lang="sr-Latn-CS" dirty="0" err="1"/>
              <a:t>Ко</a:t>
            </a:r>
            <a:r>
              <a:rPr lang="sr-Latn-CS" dirty="0"/>
              <a:t> </a:t>
            </a:r>
            <a:r>
              <a:rPr lang="sr-Latn-CS" dirty="0" err="1"/>
              <a:t>производи</a:t>
            </a:r>
            <a:r>
              <a:rPr lang="sr-Latn-CS" dirty="0"/>
              <a:t> </a:t>
            </a:r>
            <a:r>
              <a:rPr lang="sr-Latn-CS" dirty="0" err="1"/>
              <a:t>производе</a:t>
            </a:r>
            <a:r>
              <a:rPr lang="sr-Latn-CS" dirty="0"/>
              <a:t>? </a:t>
            </a:r>
            <a:r>
              <a:rPr lang="sr-Latn-CS" dirty="0" err="1"/>
              <a:t>Праве</a:t>
            </a:r>
            <a:r>
              <a:rPr lang="sr-Latn-CS" dirty="0"/>
              <a:t> </a:t>
            </a:r>
            <a:r>
              <a:rPr lang="sr-Latn-CS" dirty="0" err="1"/>
              <a:t>их</a:t>
            </a:r>
            <a:r>
              <a:rPr lang="sr-Latn-CS" dirty="0"/>
              <a:t> </a:t>
            </a:r>
            <a:r>
              <a:rPr lang="sr-Latn-CS" dirty="0" err="1"/>
              <a:t>грађани</a:t>
            </a:r>
            <a:r>
              <a:rPr lang="sr-Latn-CS" dirty="0"/>
              <a:t>, </a:t>
            </a:r>
            <a:r>
              <a:rPr lang="sr-Latn-CS" dirty="0" err="1"/>
              <a:t>који</a:t>
            </a:r>
            <a:r>
              <a:rPr lang="sr-Latn-CS" dirty="0"/>
              <a:t> </a:t>
            </a:r>
            <a:r>
              <a:rPr lang="sr-Latn-CS" dirty="0" err="1"/>
              <a:t>се</a:t>
            </a:r>
            <a:r>
              <a:rPr lang="sr-Latn-CS" dirty="0"/>
              <a:t> </a:t>
            </a:r>
            <a:r>
              <a:rPr lang="sr-Latn-CS" dirty="0" err="1"/>
              <a:t>учлањују</a:t>
            </a:r>
            <a:r>
              <a:rPr lang="sr-Latn-CS" dirty="0"/>
              <a:t> </a:t>
            </a:r>
            <a:r>
              <a:rPr lang="sr-Latn-CS" dirty="0" err="1"/>
              <a:t>на</a:t>
            </a:r>
            <a:r>
              <a:rPr lang="sr-Latn-CS" dirty="0"/>
              <a:t> </a:t>
            </a:r>
            <a:r>
              <a:rPr lang="sr-Latn-CS" dirty="0" err="1"/>
              <a:t>добровољној</a:t>
            </a:r>
            <a:r>
              <a:rPr lang="sr-Latn-CS" dirty="0"/>
              <a:t> </a:t>
            </a:r>
            <a:r>
              <a:rPr lang="sr-Latn-CS" dirty="0" err="1"/>
              <a:t>или</a:t>
            </a:r>
            <a:r>
              <a:rPr lang="sr-Latn-CS" dirty="0"/>
              <a:t> </a:t>
            </a:r>
            <a:r>
              <a:rPr lang="sr-Latn-CS" dirty="0" err="1"/>
              <a:t>тржишној</a:t>
            </a:r>
            <a:r>
              <a:rPr lang="sr-Latn-CS" dirty="0"/>
              <a:t> </a:t>
            </a:r>
            <a:r>
              <a:rPr lang="sr-Latn-CS" dirty="0" err="1"/>
              <a:t>основи</a:t>
            </a:r>
            <a:r>
              <a:rPr lang="sr-Latn-CS" dirty="0"/>
              <a:t>. </a:t>
            </a:r>
            <a:r>
              <a:rPr lang="sr-Latn-CS" dirty="0" err="1"/>
              <a:t>Локална</a:t>
            </a:r>
            <a:r>
              <a:rPr lang="sr-Latn-CS" dirty="0"/>
              <a:t> </a:t>
            </a:r>
            <a:r>
              <a:rPr lang="sr-Latn-CS" dirty="0" err="1"/>
              <a:t>управа</a:t>
            </a:r>
            <a:r>
              <a:rPr lang="sr-Latn-CS" dirty="0"/>
              <a:t> </a:t>
            </a:r>
            <a:r>
              <a:rPr lang="sr-Latn-CS" dirty="0" err="1"/>
              <a:t>може</a:t>
            </a:r>
            <a:r>
              <a:rPr lang="sr-Latn-CS" dirty="0"/>
              <a:t> </a:t>
            </a:r>
            <a:r>
              <a:rPr lang="sr-Latn-CS" dirty="0" err="1"/>
              <a:t>подржати</a:t>
            </a:r>
            <a:r>
              <a:rPr lang="sr-Latn-CS" dirty="0"/>
              <a:t> </a:t>
            </a:r>
            <a:r>
              <a:rPr lang="sr-Latn-CS" dirty="0" err="1"/>
              <a:t>продају</a:t>
            </a:r>
            <a:r>
              <a:rPr lang="sr-Latn-CS" dirty="0"/>
              <a:t> </a:t>
            </a:r>
            <a:r>
              <a:rPr lang="sr-Latn-CS" dirty="0" err="1"/>
              <a:t>тако</a:t>
            </a:r>
            <a:r>
              <a:rPr lang="sr-Latn-CS" dirty="0"/>
              <a:t> </a:t>
            </a:r>
            <a:r>
              <a:rPr lang="sr-Latn-CS" dirty="0" err="1"/>
              <a:t>што</a:t>
            </a:r>
            <a:r>
              <a:rPr lang="sr-Latn-CS" dirty="0"/>
              <a:t> </a:t>
            </a:r>
            <a:r>
              <a:rPr lang="sr-Latn-CS" dirty="0" err="1"/>
              <a:t>ће</a:t>
            </a:r>
            <a:r>
              <a:rPr lang="sr-Latn-CS" dirty="0"/>
              <a:t> </a:t>
            </a:r>
            <a:r>
              <a:rPr lang="sr-Latn-CS" dirty="0" err="1"/>
              <a:t>отворити</a:t>
            </a:r>
            <a:r>
              <a:rPr lang="sr-Latn-CS" dirty="0"/>
              <a:t> </a:t>
            </a:r>
            <a:r>
              <a:rPr lang="sr-Latn-CS" dirty="0" err="1"/>
              <a:t>веб-продавницу</a:t>
            </a:r>
            <a:r>
              <a:rPr lang="sr-Latn-CS" dirty="0"/>
              <a:t> у </a:t>
            </a:r>
            <a:r>
              <a:rPr lang="sr-Latn-CS" dirty="0" err="1"/>
              <a:t>којој</a:t>
            </a:r>
            <a:r>
              <a:rPr lang="sr-Latn-CS" dirty="0"/>
              <a:t> </a:t>
            </a:r>
            <a:r>
              <a:rPr lang="sr-Cyrl-RS" dirty="0"/>
              <a:t>би производи били доступни</a:t>
            </a:r>
            <a:r>
              <a:rPr lang="sr-Latn-CS" dirty="0"/>
              <a:t>. </a:t>
            </a:r>
            <a:r>
              <a:rPr lang="sr-Latn-CS" dirty="0" err="1"/>
              <a:t>Ако</a:t>
            </a:r>
            <a:r>
              <a:rPr lang="sr-Latn-CS" dirty="0"/>
              <a:t> </a:t>
            </a:r>
            <a:r>
              <a:rPr lang="sr-Latn-CS" dirty="0" err="1"/>
              <a:t>се</a:t>
            </a:r>
            <a:r>
              <a:rPr lang="sr-Latn-CS" dirty="0"/>
              <a:t> </a:t>
            </a:r>
            <a:r>
              <a:rPr lang="sr-Latn-CS" dirty="0" err="1"/>
              <a:t>производи</a:t>
            </a:r>
            <a:r>
              <a:rPr lang="sr-Latn-CS" dirty="0"/>
              <a:t> </a:t>
            </a:r>
            <a:r>
              <a:rPr lang="sr-Latn-CS" dirty="0" err="1"/>
              <a:t>праве</a:t>
            </a:r>
            <a:r>
              <a:rPr lang="sr-Latn-CS" dirty="0"/>
              <a:t> </a:t>
            </a:r>
            <a:r>
              <a:rPr lang="sr-Latn-CS" dirty="0" err="1"/>
              <a:t>на</a:t>
            </a:r>
            <a:r>
              <a:rPr lang="sr-Latn-CS" dirty="0"/>
              <a:t> </a:t>
            </a:r>
            <a:r>
              <a:rPr lang="sr-Latn-CS" dirty="0" err="1"/>
              <a:t>добровољној</a:t>
            </a:r>
            <a:r>
              <a:rPr lang="sr-Latn-CS" dirty="0"/>
              <a:t> </a:t>
            </a:r>
            <a:r>
              <a:rPr lang="sr-Latn-CS" dirty="0" err="1"/>
              <a:t>основи</a:t>
            </a:r>
            <a:r>
              <a:rPr lang="sr-Latn-CS" dirty="0"/>
              <a:t>, </a:t>
            </a:r>
            <a:r>
              <a:rPr lang="sr-Latn-CS" dirty="0" err="1"/>
              <a:t>приход</a:t>
            </a:r>
            <a:r>
              <a:rPr lang="sr-Latn-CS" dirty="0"/>
              <a:t> </a:t>
            </a:r>
            <a:r>
              <a:rPr lang="sr-Latn-CS" dirty="0" err="1"/>
              <a:t>се</a:t>
            </a:r>
            <a:r>
              <a:rPr lang="sr-Latn-CS" dirty="0"/>
              <a:t> </a:t>
            </a:r>
            <a:r>
              <a:rPr lang="sr-Latn-CS" dirty="0" err="1"/>
              <a:t>може</a:t>
            </a:r>
            <a:r>
              <a:rPr lang="sr-Latn-CS" dirty="0"/>
              <a:t> </a:t>
            </a:r>
            <a:r>
              <a:rPr lang="sr-Latn-CS" dirty="0" err="1"/>
              <a:t>користити</a:t>
            </a:r>
            <a:r>
              <a:rPr lang="sr-Latn-CS" dirty="0"/>
              <a:t> </a:t>
            </a:r>
            <a:r>
              <a:rPr lang="sr-Latn-CS" dirty="0" err="1"/>
              <a:t>за</a:t>
            </a:r>
            <a:r>
              <a:rPr lang="sr-Latn-CS" dirty="0"/>
              <a:t> </a:t>
            </a:r>
            <a:r>
              <a:rPr lang="sr-Latn-CS" dirty="0" err="1"/>
              <a:t>развој</a:t>
            </a:r>
            <a:r>
              <a:rPr lang="sr-Latn-CS" dirty="0"/>
              <a:t> </a:t>
            </a:r>
            <a:r>
              <a:rPr lang="sr-Latn-CS" dirty="0" err="1"/>
              <a:t>даљих</a:t>
            </a:r>
            <a:r>
              <a:rPr lang="sr-Latn-CS" dirty="0"/>
              <a:t> </a:t>
            </a:r>
            <a:r>
              <a:rPr lang="sr-Latn-CS" dirty="0" err="1"/>
              <a:t>зелених</a:t>
            </a:r>
            <a:r>
              <a:rPr lang="sr-Latn-CS" dirty="0"/>
              <a:t> </a:t>
            </a:r>
            <a:r>
              <a:rPr lang="sr-Latn-CS" dirty="0" err="1"/>
              <a:t>пројеката</a:t>
            </a:r>
            <a:r>
              <a:rPr lang="sr-Latn-CS" dirty="0"/>
              <a:t>, </a:t>
            </a:r>
            <a:r>
              <a:rPr lang="sr-Latn-CS" dirty="0" err="1"/>
              <a:t>ако</a:t>
            </a:r>
            <a:r>
              <a:rPr lang="sr-Latn-CS" dirty="0"/>
              <a:t> </a:t>
            </a:r>
            <a:r>
              <a:rPr lang="sr-Latn-CS" dirty="0" err="1"/>
              <a:t>се</a:t>
            </a:r>
            <a:r>
              <a:rPr lang="sr-Latn-CS" dirty="0"/>
              <a:t> </a:t>
            </a:r>
            <a:r>
              <a:rPr lang="sr-Latn-CS" dirty="0" err="1"/>
              <a:t>придружите</a:t>
            </a:r>
            <a:r>
              <a:rPr lang="sr-Latn-CS" dirty="0"/>
              <a:t> </a:t>
            </a:r>
            <a:r>
              <a:rPr lang="sr-Latn-CS" dirty="0" err="1"/>
              <a:t>на</a:t>
            </a:r>
            <a:r>
              <a:rPr lang="sr-Latn-CS" dirty="0"/>
              <a:t> </a:t>
            </a:r>
            <a:r>
              <a:rPr lang="sr-Latn-CS" dirty="0" err="1"/>
              <a:t>тржишној</a:t>
            </a:r>
            <a:r>
              <a:rPr lang="sr-Latn-CS" dirty="0"/>
              <a:t> </a:t>
            </a:r>
            <a:r>
              <a:rPr lang="sr-Latn-CS" dirty="0" err="1"/>
              <a:t>основи</a:t>
            </a:r>
            <a:r>
              <a:rPr lang="sr-Latn-CS" dirty="0"/>
              <a:t> </a:t>
            </a:r>
            <a:r>
              <a:rPr lang="sr-Latn-CS" dirty="0" err="1"/>
              <a:t>то</a:t>
            </a:r>
            <a:r>
              <a:rPr lang="sr-Latn-CS" dirty="0"/>
              <a:t> </a:t>
            </a:r>
            <a:r>
              <a:rPr lang="sr-Latn-CS" dirty="0" err="1"/>
              <a:t>може</a:t>
            </a:r>
            <a:r>
              <a:rPr lang="sr-Latn-CS" dirty="0"/>
              <a:t> </a:t>
            </a:r>
            <a:r>
              <a:rPr lang="sr-Latn-CS" dirty="0" err="1"/>
              <a:t>бити</a:t>
            </a:r>
            <a:r>
              <a:rPr lang="sr-Latn-CS" dirty="0"/>
              <a:t> </a:t>
            </a:r>
            <a:r>
              <a:rPr lang="sr-Latn-CS" dirty="0" err="1"/>
              <a:t>добар</a:t>
            </a:r>
            <a:r>
              <a:rPr lang="sr-Latn-CS" dirty="0"/>
              <a:t> </a:t>
            </a:r>
            <a:r>
              <a:rPr lang="sr-Latn-CS" dirty="0" err="1"/>
              <a:t>додатни</a:t>
            </a:r>
            <a:r>
              <a:rPr lang="sr-Latn-CS" dirty="0"/>
              <a:t> </a:t>
            </a:r>
            <a:r>
              <a:rPr lang="sr-Latn-CS" dirty="0" err="1"/>
              <a:t>извор</a:t>
            </a:r>
            <a:r>
              <a:rPr lang="sr-Latn-CS" dirty="0"/>
              <a:t> </a:t>
            </a:r>
            <a:r>
              <a:rPr lang="sr-Latn-CS" dirty="0" err="1"/>
              <a:t>зараде</a:t>
            </a:r>
            <a:r>
              <a:rPr lang="sr-Latn-CS" dirty="0"/>
              <a:t>.</a:t>
            </a:r>
            <a:endParaRPr dirty="0"/>
          </a:p>
        </p:txBody>
      </p:sp>
      <p:sp>
        <p:nvSpPr>
          <p:cNvPr id="163" name="Google Shape;16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 algn="just"/>
            <a:endParaRPr lang="sr-Cyrl-RS" dirty="0"/>
          </a:p>
          <a:p>
            <a:pPr marL="0" indent="0" algn="just"/>
            <a:r>
              <a:rPr lang="sr-Latn-CS" dirty="0" err="1"/>
              <a:t>Много</a:t>
            </a:r>
            <a:r>
              <a:rPr lang="sr-Latn-CS" dirty="0"/>
              <a:t> </a:t>
            </a:r>
            <a:r>
              <a:rPr lang="sr-Latn-CS" dirty="0" err="1"/>
              <a:t>је</a:t>
            </a:r>
            <a:r>
              <a:rPr lang="sr-Latn-CS" dirty="0"/>
              <a:t> </a:t>
            </a:r>
            <a:r>
              <a:rPr lang="sr-Latn-CS" dirty="0" err="1"/>
              <a:t>међународних</a:t>
            </a:r>
            <a:r>
              <a:rPr lang="sr-Latn-CS" dirty="0"/>
              <a:t> </a:t>
            </a:r>
            <a:r>
              <a:rPr lang="sr-Latn-CS" dirty="0" err="1"/>
              <a:t>дана</a:t>
            </a:r>
            <a:r>
              <a:rPr lang="sr-Latn-CS" dirty="0"/>
              <a:t> </a:t>
            </a:r>
            <a:r>
              <a:rPr lang="sr-Latn-CS" dirty="0" err="1"/>
              <a:t>који</a:t>
            </a:r>
            <a:r>
              <a:rPr lang="sr-Latn-CS" dirty="0"/>
              <a:t> </a:t>
            </a:r>
            <a:r>
              <a:rPr lang="sr-Latn-CS" dirty="0" err="1"/>
              <a:t>су</a:t>
            </a:r>
            <a:r>
              <a:rPr lang="sr-Latn-CS" dirty="0"/>
              <a:t> </a:t>
            </a:r>
            <a:r>
              <a:rPr lang="sr-Latn-CS" dirty="0" err="1"/>
              <a:t>везани</a:t>
            </a:r>
            <a:r>
              <a:rPr lang="sr-Latn-CS" dirty="0"/>
              <a:t> </a:t>
            </a:r>
            <a:r>
              <a:rPr lang="sr-Latn-CS" dirty="0" err="1"/>
              <a:t>за</a:t>
            </a:r>
            <a:r>
              <a:rPr lang="sr-Latn-CS" dirty="0"/>
              <a:t> </a:t>
            </a:r>
            <a:r>
              <a:rPr lang="sr-Latn-CS" dirty="0" err="1"/>
              <a:t>заштиту</a:t>
            </a:r>
            <a:r>
              <a:rPr lang="sr-Latn-CS" dirty="0"/>
              <a:t> </a:t>
            </a:r>
            <a:r>
              <a:rPr lang="sr-Latn-CS" dirty="0" err="1"/>
              <a:t>животне</a:t>
            </a:r>
            <a:r>
              <a:rPr lang="sr-Latn-CS" dirty="0"/>
              <a:t> </a:t>
            </a:r>
            <a:r>
              <a:rPr lang="sr-Latn-CS" dirty="0" err="1"/>
              <a:t>средине</a:t>
            </a:r>
            <a:r>
              <a:rPr lang="sr-Latn-CS" dirty="0"/>
              <a:t>. У </a:t>
            </a:r>
            <a:r>
              <a:rPr lang="sr-Latn-CS" dirty="0" err="1"/>
              <a:t>вези</a:t>
            </a:r>
            <a:r>
              <a:rPr lang="sr-Latn-CS" dirty="0"/>
              <a:t> </a:t>
            </a:r>
            <a:r>
              <a:rPr lang="sr-Latn-CS" dirty="0" err="1"/>
              <a:t>са</a:t>
            </a:r>
            <a:r>
              <a:rPr lang="sr-Latn-CS" dirty="0"/>
              <a:t> </a:t>
            </a:r>
            <a:r>
              <a:rPr lang="sr-Latn-CS" dirty="0" err="1"/>
              <a:t>овим</a:t>
            </a:r>
            <a:r>
              <a:rPr lang="sr-Latn-CS" dirty="0"/>
              <a:t> </a:t>
            </a:r>
            <a:r>
              <a:rPr lang="sr-Latn-CS" dirty="0" err="1"/>
              <a:t>можете</a:t>
            </a:r>
            <a:r>
              <a:rPr lang="sr-Latn-CS" dirty="0"/>
              <a:t> </a:t>
            </a:r>
            <a:r>
              <a:rPr lang="sr-Latn-CS" dirty="0" err="1"/>
              <a:t>организовати</a:t>
            </a:r>
            <a:r>
              <a:rPr lang="sr-Latn-CS" dirty="0"/>
              <a:t> и </a:t>
            </a:r>
            <a:r>
              <a:rPr lang="sr-Latn-CS" dirty="0" err="1"/>
              <a:t>разна</a:t>
            </a:r>
            <a:r>
              <a:rPr lang="sr-Latn-CS" dirty="0"/>
              <a:t> </a:t>
            </a:r>
            <a:r>
              <a:rPr lang="sr-Latn-CS" dirty="0" err="1"/>
              <a:t>такмичења</a:t>
            </a:r>
            <a:r>
              <a:rPr lang="sr-Latn-CS" dirty="0"/>
              <a:t> у </a:t>
            </a:r>
            <a:r>
              <a:rPr lang="sr-Latn-CS" dirty="0" err="1"/>
              <a:t>цртању</a:t>
            </a:r>
            <a:r>
              <a:rPr lang="sr-Latn-CS" dirty="0"/>
              <a:t> и </a:t>
            </a:r>
            <a:r>
              <a:rPr lang="sr-Latn-CS" dirty="0" err="1"/>
              <a:t>програме</a:t>
            </a:r>
            <a:r>
              <a:rPr lang="sr-Latn-CS" dirty="0"/>
              <a:t> </a:t>
            </a:r>
            <a:r>
              <a:rPr lang="sr-Latn-CS" dirty="0" err="1"/>
              <a:t>за</a:t>
            </a:r>
            <a:r>
              <a:rPr lang="sr-Latn-CS" dirty="0"/>
              <a:t> </a:t>
            </a:r>
            <a:r>
              <a:rPr lang="sr-Latn-CS" dirty="0" err="1"/>
              <a:t>мештане</a:t>
            </a:r>
            <a:r>
              <a:rPr lang="sr-Latn-CS" dirty="0"/>
              <a:t>. </a:t>
            </a:r>
            <a:r>
              <a:rPr lang="sr-Latn-CS" dirty="0" err="1"/>
              <a:t>Поред</a:t>
            </a:r>
            <a:r>
              <a:rPr lang="sr-Latn-CS" dirty="0"/>
              <a:t> </a:t>
            </a:r>
            <a:r>
              <a:rPr lang="sr-Latn-CS" dirty="0" err="1"/>
              <a:t>тога</a:t>
            </a:r>
            <a:r>
              <a:rPr lang="sr-Latn-CS" dirty="0"/>
              <a:t>, </a:t>
            </a:r>
            <a:r>
              <a:rPr lang="sr-Latn-CS" dirty="0" err="1"/>
              <a:t>вреди</a:t>
            </a:r>
            <a:r>
              <a:rPr lang="sr-Latn-CS" dirty="0"/>
              <a:t> </a:t>
            </a:r>
            <a:r>
              <a:rPr lang="sr-Latn-CS" dirty="0" err="1"/>
              <a:t>размислити</a:t>
            </a:r>
            <a:r>
              <a:rPr lang="sr-Latn-CS" dirty="0"/>
              <a:t> и о </a:t>
            </a:r>
            <a:r>
              <a:rPr lang="sr-Latn-CS" dirty="0" err="1"/>
              <a:t>приликама</a:t>
            </a:r>
            <a:r>
              <a:rPr lang="sr-Latn-CS" dirty="0"/>
              <a:t> </a:t>
            </a:r>
            <a:r>
              <a:rPr lang="sr-Latn-CS" dirty="0" err="1"/>
              <a:t>везаним</a:t>
            </a:r>
            <a:r>
              <a:rPr lang="sr-Latn-CS" dirty="0"/>
              <a:t> </a:t>
            </a:r>
            <a:r>
              <a:rPr lang="sr-Latn-CS" dirty="0" err="1"/>
              <a:t>за</a:t>
            </a:r>
            <a:r>
              <a:rPr lang="sr-Latn-CS" dirty="0"/>
              <a:t> </a:t>
            </a:r>
            <a:r>
              <a:rPr lang="sr-Latn-CS" dirty="0" err="1"/>
              <a:t>традицију</a:t>
            </a:r>
            <a:r>
              <a:rPr lang="sr-Latn-CS" dirty="0"/>
              <a:t>, </a:t>
            </a:r>
            <a:r>
              <a:rPr lang="sr-Latn-CS" dirty="0" err="1"/>
              <a:t>на</a:t>
            </a:r>
            <a:r>
              <a:rPr lang="sr-Latn-CS" dirty="0"/>
              <a:t> </a:t>
            </a:r>
            <a:r>
              <a:rPr lang="sr-Latn-CS" dirty="0" err="1"/>
              <a:t>пример</a:t>
            </a:r>
            <a:r>
              <a:rPr lang="sr-Latn-CS" dirty="0"/>
              <a:t>: </a:t>
            </a:r>
            <a:r>
              <a:rPr lang="sr-Cyrl-RS" dirty="0"/>
              <a:t>п</a:t>
            </a:r>
            <a:r>
              <a:rPr lang="sr-Latn-CS" dirty="0" err="1"/>
              <a:t>разник</a:t>
            </a:r>
            <a:r>
              <a:rPr lang="sr-Latn-CS" dirty="0"/>
              <a:t> </a:t>
            </a:r>
            <a:r>
              <a:rPr lang="sr-Latn-CS" dirty="0" err="1"/>
              <a:t>хлеба</a:t>
            </a:r>
            <a:r>
              <a:rPr lang="sr-Latn-CS" dirty="0"/>
              <a:t> </a:t>
            </a:r>
            <a:r>
              <a:rPr lang="sr-Latn-CS" dirty="0" err="1"/>
              <a:t>где</a:t>
            </a:r>
            <a:r>
              <a:rPr lang="sr-Latn-CS" dirty="0"/>
              <a:t> </a:t>
            </a:r>
            <a:r>
              <a:rPr lang="sr-Latn-CS" dirty="0" err="1"/>
              <a:t>можете</a:t>
            </a:r>
            <a:r>
              <a:rPr lang="sr-Latn-CS" dirty="0"/>
              <a:t> </a:t>
            </a:r>
            <a:r>
              <a:rPr lang="sr-Latn-CS" dirty="0" err="1"/>
              <a:t>организовати</a:t>
            </a:r>
            <a:r>
              <a:rPr lang="sr-Latn-CS" dirty="0"/>
              <a:t> и </a:t>
            </a:r>
            <a:r>
              <a:rPr lang="sr-Latn-CS" dirty="0" err="1"/>
              <a:t>такмичење</a:t>
            </a:r>
            <a:r>
              <a:rPr lang="sr-Latn-CS" dirty="0"/>
              <a:t> у </a:t>
            </a:r>
            <a:r>
              <a:rPr lang="sr-Latn-CS" dirty="0" err="1"/>
              <a:t>печењу</a:t>
            </a:r>
            <a:r>
              <a:rPr lang="sr-Latn-CS" dirty="0"/>
              <a:t> </a:t>
            </a:r>
            <a:r>
              <a:rPr lang="sr-Latn-CS" dirty="0" err="1"/>
              <a:t>хлеба</a:t>
            </a:r>
            <a:r>
              <a:rPr lang="sr-Cyrl-RS" dirty="0"/>
              <a:t>.</a:t>
            </a:r>
            <a:endParaRPr lang="hu-HU" dirty="0"/>
          </a:p>
        </p:txBody>
      </p:sp>
      <p:sp>
        <p:nvSpPr>
          <p:cNvPr id="120" name="Google Shape;12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0987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endParaRPr lang="en-US" dirty="0"/>
          </a:p>
        </p:txBody>
      </p:sp>
      <p:sp>
        <p:nvSpPr>
          <p:cNvPr id="120" name="Google Shape;12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96160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err="1"/>
              <a:t>Права</a:t>
            </a:r>
            <a:r>
              <a:rPr lang="sr-Latn-CS" dirty="0"/>
              <a:t> </a:t>
            </a:r>
            <a:r>
              <a:rPr lang="sr-Latn-CS" dirty="0" err="1"/>
              <a:t>промена</a:t>
            </a:r>
            <a:r>
              <a:rPr lang="sr-Latn-CS" dirty="0"/>
              <a:t> </a:t>
            </a:r>
            <a:r>
              <a:rPr lang="sr-Latn-CS" dirty="0" err="1"/>
              <a:t>захтева</a:t>
            </a:r>
            <a:r>
              <a:rPr lang="sr-Latn-CS" dirty="0"/>
              <a:t> </a:t>
            </a:r>
            <a:r>
              <a:rPr lang="sr-Latn-CS" dirty="0" err="1"/>
              <a:t>сарадњу</a:t>
            </a:r>
            <a:r>
              <a:rPr lang="sr-Latn-CS" dirty="0"/>
              <a:t> у </a:t>
            </a:r>
            <a:r>
              <a:rPr lang="sr-Latn-CS" dirty="0" err="1"/>
              <a:t>свим</a:t>
            </a:r>
            <a:r>
              <a:rPr lang="sr-Latn-CS" dirty="0"/>
              <a:t> </a:t>
            </a:r>
            <a:r>
              <a:rPr lang="sr-Latn-CS" dirty="0" err="1"/>
              <a:t>областима</a:t>
            </a:r>
            <a:r>
              <a:rPr lang="sr-Latn-CS" dirty="0"/>
              <a:t> </a:t>
            </a:r>
            <a:r>
              <a:rPr lang="sr-Latn-CS" dirty="0" err="1"/>
              <a:t>јер</a:t>
            </a:r>
            <a:r>
              <a:rPr lang="sr-Latn-CS" dirty="0"/>
              <a:t> </a:t>
            </a:r>
            <a:r>
              <a:rPr lang="sr-Latn-CS" dirty="0" err="1"/>
              <a:t>није</a:t>
            </a:r>
            <a:r>
              <a:rPr lang="sr-Latn-CS" dirty="0"/>
              <a:t> </a:t>
            </a:r>
            <a:r>
              <a:rPr lang="sr-Latn-CS" dirty="0" err="1"/>
              <a:t>остварива</a:t>
            </a:r>
            <a:r>
              <a:rPr lang="sr-Latn-CS" dirty="0"/>
              <a:t> </a:t>
            </a:r>
            <a:r>
              <a:rPr lang="sr-Latn-CS" dirty="0" err="1"/>
              <a:t>сама</a:t>
            </a:r>
            <a:r>
              <a:rPr lang="sr-Latn-CS" dirty="0"/>
              <a:t>. </a:t>
            </a:r>
            <a:r>
              <a:rPr lang="sr-Latn-CS" dirty="0" err="1"/>
              <a:t>Зато</a:t>
            </a:r>
            <a:r>
              <a:rPr lang="sr-Latn-CS" dirty="0"/>
              <a:t> </a:t>
            </a:r>
            <a:r>
              <a:rPr lang="sr-Latn-CS" dirty="0" err="1"/>
              <a:t>је</a:t>
            </a:r>
            <a:r>
              <a:rPr lang="sr-Latn-CS" dirty="0"/>
              <a:t> </a:t>
            </a:r>
            <a:r>
              <a:rPr lang="sr-Latn-CS" dirty="0" err="1"/>
              <a:t>важно</a:t>
            </a:r>
            <a:r>
              <a:rPr lang="sr-Latn-CS" dirty="0"/>
              <a:t> </a:t>
            </a:r>
            <a:r>
              <a:rPr lang="sr-Latn-CS" dirty="0" err="1"/>
              <a:t>да</a:t>
            </a:r>
            <a:r>
              <a:rPr lang="sr-Latn-CS" dirty="0"/>
              <a:t> и </a:t>
            </a:r>
            <a:r>
              <a:rPr lang="sr-Latn-CS" dirty="0" err="1"/>
              <a:t>грађани</a:t>
            </a:r>
            <a:r>
              <a:rPr lang="sr-Latn-CS" dirty="0"/>
              <a:t> и </a:t>
            </a:r>
            <a:r>
              <a:rPr lang="sr-Latn-CS" dirty="0" err="1"/>
              <a:t>руководство</a:t>
            </a:r>
            <a:r>
              <a:rPr lang="sr-Latn-CS" dirty="0"/>
              <a:t> </a:t>
            </a:r>
            <a:r>
              <a:rPr lang="sr-Latn-CS" dirty="0" err="1"/>
              <a:t>локалне</a:t>
            </a:r>
            <a:r>
              <a:rPr lang="sr-Latn-CS" dirty="0"/>
              <a:t> </a:t>
            </a:r>
            <a:r>
              <a:rPr lang="sr-Latn-CS" dirty="0" err="1"/>
              <a:t>самоуправе</a:t>
            </a:r>
            <a:r>
              <a:rPr lang="sr-Latn-CS" dirty="0"/>
              <a:t> </a:t>
            </a:r>
            <a:r>
              <a:rPr lang="sr-Latn-CS" dirty="0" err="1"/>
              <a:t>сарађују</a:t>
            </a:r>
            <a:r>
              <a:rPr lang="sr-Latn-CS" dirty="0"/>
              <a:t> </a:t>
            </a:r>
            <a:r>
              <a:rPr lang="sr-Latn-CS" dirty="0" err="1"/>
              <a:t>на</a:t>
            </a:r>
            <a:r>
              <a:rPr lang="sr-Latn-CS" dirty="0"/>
              <a:t> </a:t>
            </a:r>
            <a:r>
              <a:rPr lang="sr-Latn-CS" dirty="0" err="1"/>
              <a:t>транспарентан</a:t>
            </a:r>
            <a:r>
              <a:rPr lang="sr-Latn-CS" dirty="0"/>
              <a:t> </a:t>
            </a:r>
            <a:r>
              <a:rPr lang="sr-Latn-CS" dirty="0" err="1"/>
              <a:t>начин</a:t>
            </a:r>
            <a:r>
              <a:rPr lang="sr-Latn-CS" dirty="0"/>
              <a:t> и </a:t>
            </a:r>
            <a:r>
              <a:rPr lang="sr-Latn-CS" dirty="0" err="1"/>
              <a:t>подржавају</a:t>
            </a:r>
            <a:r>
              <a:rPr lang="sr-Latn-CS" dirty="0"/>
              <a:t> </a:t>
            </a:r>
            <a:r>
              <a:rPr lang="sr-Latn-CS" dirty="0" err="1"/>
              <a:t>једни</a:t>
            </a:r>
            <a:r>
              <a:rPr lang="sr-Latn-CS" dirty="0"/>
              <a:t> </a:t>
            </a:r>
            <a:r>
              <a:rPr lang="sr-Latn-CS" dirty="0" err="1"/>
              <a:t>друге</a:t>
            </a:r>
            <a:r>
              <a:rPr lang="sr-Latn-CS" dirty="0"/>
              <a:t> у </a:t>
            </a:r>
            <a:r>
              <a:rPr lang="sr-Latn-CS" dirty="0" err="1"/>
              <a:t>раду</a:t>
            </a:r>
            <a:r>
              <a:rPr lang="sr-Latn-CS" dirty="0"/>
              <a:t>. </a:t>
            </a:r>
            <a:r>
              <a:rPr lang="sr-Latn-CS" dirty="0" err="1"/>
              <a:t>Становници</a:t>
            </a:r>
            <a:r>
              <a:rPr lang="sr-Latn-CS" dirty="0"/>
              <a:t> </a:t>
            </a:r>
            <a:r>
              <a:rPr lang="sr-Latn-CS" dirty="0" err="1"/>
              <a:t>могу</a:t>
            </a:r>
            <a:r>
              <a:rPr lang="sr-Latn-CS" dirty="0"/>
              <a:t> </a:t>
            </a:r>
            <a:r>
              <a:rPr lang="sr-Latn-CS" dirty="0" err="1"/>
              <a:t>дати</a:t>
            </a:r>
            <a:r>
              <a:rPr lang="sr-Latn-CS" dirty="0"/>
              <a:t> </a:t>
            </a:r>
            <a:r>
              <a:rPr lang="sr-Latn-CS" dirty="0" err="1"/>
              <a:t>огромну</a:t>
            </a:r>
            <a:r>
              <a:rPr lang="sr-Latn-CS" dirty="0"/>
              <a:t> </a:t>
            </a:r>
            <a:r>
              <a:rPr lang="sr-Latn-CS" dirty="0" err="1"/>
              <a:t>снагу</a:t>
            </a:r>
            <a:r>
              <a:rPr lang="sr-Latn-CS" dirty="0"/>
              <a:t> </a:t>
            </a:r>
            <a:r>
              <a:rPr lang="sr-Latn-CS" dirty="0" err="1"/>
              <a:t>руководству</a:t>
            </a:r>
            <a:r>
              <a:rPr lang="sr-Latn-CS" dirty="0"/>
              <a:t> </a:t>
            </a:r>
            <a:r>
              <a:rPr lang="sr-Latn-CS" dirty="0" err="1"/>
              <a:t>насеља</a:t>
            </a:r>
            <a:r>
              <a:rPr lang="sr-Latn-CS" dirty="0"/>
              <a:t>. </a:t>
            </a:r>
            <a:r>
              <a:rPr lang="sr-Latn-CS" dirty="0" err="1"/>
              <a:t>Свакако</a:t>
            </a:r>
            <a:r>
              <a:rPr lang="sr-Latn-CS" dirty="0"/>
              <a:t> </a:t>
            </a:r>
            <a:r>
              <a:rPr lang="sr-Latn-CS" dirty="0" err="1"/>
              <a:t>вреди</a:t>
            </a:r>
            <a:r>
              <a:rPr lang="sr-Latn-CS" dirty="0"/>
              <a:t> </a:t>
            </a:r>
            <a:r>
              <a:rPr lang="sr-Latn-CS" dirty="0" err="1"/>
              <a:t>дати</a:t>
            </a:r>
            <a:r>
              <a:rPr lang="sr-Latn-CS" dirty="0"/>
              <a:t> </a:t>
            </a:r>
            <a:r>
              <a:rPr lang="sr-Latn-CS" dirty="0" err="1"/>
              <a:t>простора</a:t>
            </a:r>
            <a:r>
              <a:rPr lang="sr-Latn-CS" dirty="0"/>
              <a:t> </a:t>
            </a:r>
            <a:r>
              <a:rPr lang="sr-Latn-CS" dirty="0" err="1"/>
              <a:t>идејама</a:t>
            </a:r>
            <a:r>
              <a:rPr lang="sr-Latn-CS" dirty="0"/>
              <a:t> </a:t>
            </a:r>
            <a:r>
              <a:rPr lang="sr-Latn-CS" dirty="0" err="1"/>
              <a:t>мештана</a:t>
            </a:r>
            <a:r>
              <a:rPr lang="sr-Latn-CS" dirty="0"/>
              <a:t> и </a:t>
            </a:r>
            <a:r>
              <a:rPr lang="sr-Latn-CS" dirty="0" err="1"/>
              <a:t>њиховим</a:t>
            </a:r>
            <a:r>
              <a:rPr lang="sr-Latn-CS" dirty="0"/>
              <a:t> </a:t>
            </a:r>
            <a:r>
              <a:rPr lang="sr-Latn-CS" dirty="0" err="1"/>
              <a:t>потенцијалним</a:t>
            </a:r>
            <a:r>
              <a:rPr lang="sr-Latn-CS" dirty="0"/>
              <a:t> </a:t>
            </a:r>
            <a:r>
              <a:rPr lang="sr-Latn-CS" dirty="0" err="1"/>
              <a:t>контактима</a:t>
            </a:r>
            <a:r>
              <a:rPr lang="sr-Latn-CS" dirty="0"/>
              <a:t>, </a:t>
            </a:r>
            <a:r>
              <a:rPr lang="sr-Latn-CS" dirty="0" err="1"/>
              <a:t>подржавајући</a:t>
            </a:r>
            <a:r>
              <a:rPr lang="sr-Latn-CS" dirty="0"/>
              <a:t> </a:t>
            </a:r>
            <a:r>
              <a:rPr lang="sr-Latn-CS" dirty="0" err="1"/>
              <a:t>то</a:t>
            </a:r>
            <a:r>
              <a:rPr lang="sr-Latn-CS" dirty="0"/>
              <a:t>, </a:t>
            </a:r>
            <a:r>
              <a:rPr lang="sr-Latn-CS" dirty="0" err="1"/>
              <a:t>насеље</a:t>
            </a:r>
            <a:r>
              <a:rPr lang="sr-Latn-CS" dirty="0"/>
              <a:t> </a:t>
            </a:r>
            <a:r>
              <a:rPr lang="sr-Latn-CS" dirty="0" err="1"/>
              <a:t>пружа</a:t>
            </a:r>
            <a:r>
              <a:rPr lang="sr-Latn-CS" dirty="0"/>
              <a:t> </a:t>
            </a:r>
            <a:r>
              <a:rPr lang="sr-Latn-CS" dirty="0" err="1"/>
              <a:t>место</a:t>
            </a:r>
            <a:r>
              <a:rPr lang="sr-Latn-CS" dirty="0"/>
              <a:t> и </a:t>
            </a:r>
            <a:r>
              <a:rPr lang="sr-Latn-CS" dirty="0" err="1"/>
              <a:t>време</a:t>
            </a:r>
            <a:r>
              <a:rPr lang="sr-Latn-CS" dirty="0"/>
              <a:t> </a:t>
            </a:r>
            <a:r>
              <a:rPr lang="sr-Latn-CS" dirty="0" err="1"/>
              <a:t>за</a:t>
            </a:r>
            <a:r>
              <a:rPr lang="sr-Latn-CS" dirty="0"/>
              <a:t> </a:t>
            </a:r>
            <a:r>
              <a:rPr lang="sr-Latn-CS" dirty="0" err="1"/>
              <a:t>консултације</a:t>
            </a:r>
            <a:r>
              <a:rPr lang="sr-Latn-CS" dirty="0"/>
              <a:t>. </a:t>
            </a:r>
            <a:r>
              <a:rPr lang="sr-Latn-CS" dirty="0" err="1"/>
              <a:t>Уз</a:t>
            </a:r>
            <a:r>
              <a:rPr lang="sr-Latn-CS" dirty="0"/>
              <a:t> </a:t>
            </a:r>
            <a:r>
              <a:rPr lang="sr-Latn-CS" dirty="0" err="1"/>
              <a:t>помоћ</a:t>
            </a:r>
            <a:r>
              <a:rPr lang="sr-Latn-CS" dirty="0"/>
              <a:t> </a:t>
            </a:r>
            <a:r>
              <a:rPr lang="sr-Latn-CS" dirty="0" err="1"/>
              <a:t>континуиране</a:t>
            </a:r>
            <a:r>
              <a:rPr lang="sr-Latn-CS" dirty="0"/>
              <a:t> </a:t>
            </a:r>
            <a:r>
              <a:rPr lang="sr-Latn-CS" dirty="0" err="1"/>
              <a:t>комуникације</a:t>
            </a:r>
            <a:r>
              <a:rPr lang="sr-Latn-CS" dirty="0"/>
              <a:t>, </a:t>
            </a:r>
            <a:r>
              <a:rPr lang="sr-Latn-CS" dirty="0" err="1"/>
              <a:t>можемо</a:t>
            </a:r>
            <a:r>
              <a:rPr lang="sr-Latn-CS" dirty="0"/>
              <a:t> </a:t>
            </a:r>
            <a:r>
              <a:rPr lang="sr-Latn-CS" dirty="0" err="1"/>
              <a:t>заједно</a:t>
            </a:r>
            <a:r>
              <a:rPr lang="sr-Latn-CS" dirty="0"/>
              <a:t> </a:t>
            </a:r>
            <a:r>
              <a:rPr lang="sr-Latn-CS" dirty="0" err="1"/>
              <a:t>обликовати</a:t>
            </a:r>
            <a:r>
              <a:rPr lang="sr-Latn-CS" dirty="0"/>
              <a:t> </a:t>
            </a:r>
            <a:r>
              <a:rPr lang="sr-Latn-CS" dirty="0" err="1"/>
              <a:t>нашу</a:t>
            </a:r>
            <a:r>
              <a:rPr lang="sr-Latn-CS" dirty="0"/>
              <a:t> </a:t>
            </a:r>
            <a:r>
              <a:rPr lang="sr-Latn-CS" dirty="0" err="1"/>
              <a:t>будућност</a:t>
            </a:r>
            <a:r>
              <a:rPr lang="sr-Latn-CS" dirty="0"/>
              <a:t>.</a:t>
            </a:r>
            <a:endParaRPr b="0" dirty="0"/>
          </a:p>
        </p:txBody>
      </p:sp>
      <p:sp>
        <p:nvSpPr>
          <p:cNvPr id="176" name="Google Shape;176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Thank you for your</a:t>
            </a:r>
            <a:r>
              <a:rPr lang="hu-HU" baseline="0" dirty="0"/>
              <a:t> attention!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583547-51E9-4307-BD88-B60126986B88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195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Да бисмо разумели са чиме се суочавамо, </a:t>
            </a:r>
            <a:r>
              <a:rPr lang="sr-Cyrl-RS" dirty="0"/>
              <a:t>требало би да се упознамо са саставом отпада нашег отпада уз помоћ колега из локалне самоуправе.</a:t>
            </a:r>
            <a:r>
              <a:rPr lang="en-US" dirty="0"/>
              <a:t> Хајде да одвојимо време и енергију да посетимо нашу депонију. Хајде да </a:t>
            </a:r>
            <a:r>
              <a:rPr lang="en-US" dirty="0" err="1"/>
              <a:t>погледамо</a:t>
            </a:r>
            <a:r>
              <a:rPr lang="en-US" dirty="0"/>
              <a:t> </a:t>
            </a:r>
            <a:r>
              <a:rPr lang="sr-Cyrl-RS" dirty="0"/>
              <a:t>које врсте отпада можемо пронаћи </a:t>
            </a:r>
            <a:r>
              <a:rPr lang="en-US" dirty="0"/>
              <a:t>у кантама за комунални отпад. </a:t>
            </a:r>
            <a:endParaRPr lang="sr-Cyrl-RS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Видети</a:t>
            </a:r>
            <a:r>
              <a:rPr lang="en-US" dirty="0"/>
              <a:t>: Zero Waste school </a:t>
            </a:r>
            <a:r>
              <a:rPr lang="sr-Cyrl-RS" dirty="0" err="1"/>
              <a:t>пр</a:t>
            </a:r>
            <a:r>
              <a:rPr lang="en-US" dirty="0"/>
              <a:t>е</a:t>
            </a:r>
            <a:r>
              <a:rPr lang="sr-Cyrl-RS" dirty="0" err="1"/>
              <a:t>зе</a:t>
            </a:r>
            <a:r>
              <a:rPr lang="en-US" dirty="0" err="1"/>
              <a:t>нтацију</a:t>
            </a:r>
            <a:r>
              <a:rPr lang="sr-Cyrl-RS" dirty="0"/>
              <a:t>.</a:t>
            </a:r>
            <a:endParaRPr dirty="0"/>
          </a:p>
        </p:txBody>
      </p:sp>
      <p:sp>
        <p:nvSpPr>
          <p:cNvPr id="93" name="Google Shape;9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 algn="just" rtl="0"/>
            <a:r>
              <a:rPr lang="en-US" dirty="0"/>
              <a:t>Локалне самоуправе </a:t>
            </a:r>
            <a:r>
              <a:rPr lang="en-US" dirty="0" err="1"/>
              <a:t>имају</a:t>
            </a:r>
            <a:r>
              <a:rPr lang="en-US" dirty="0"/>
              <a:t> </a:t>
            </a:r>
            <a:r>
              <a:rPr lang="sr-Cyrl-RS" dirty="0"/>
              <a:t>велику</a:t>
            </a:r>
            <a:r>
              <a:rPr lang="en-US" dirty="0"/>
              <a:t> улогу у покретању и одржавању промена. Постоји неколико </a:t>
            </a:r>
            <a:r>
              <a:rPr lang="en-US" dirty="0" err="1"/>
              <a:t>области</a:t>
            </a:r>
            <a:r>
              <a:rPr lang="en-US" dirty="0"/>
              <a:t> </a:t>
            </a:r>
            <a:r>
              <a:rPr lang="sr-Cyrl-RS" dirty="0"/>
              <a:t>кроз које је могуће </a:t>
            </a:r>
            <a:r>
              <a:rPr lang="en-US" dirty="0" err="1"/>
              <a:t>дати</a:t>
            </a:r>
            <a:r>
              <a:rPr lang="en-US" dirty="0"/>
              <a:t> пример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подржати</a:t>
            </a:r>
            <a:r>
              <a:rPr lang="sr-Cyrl-RS" dirty="0"/>
              <a:t> </a:t>
            </a:r>
            <a:r>
              <a:rPr lang="en-US" dirty="0" err="1"/>
              <a:t>грађане</a:t>
            </a:r>
            <a:r>
              <a:rPr lang="en-US" dirty="0"/>
              <a:t>.</a:t>
            </a:r>
            <a:endParaRPr lang="hu-HU" dirty="0"/>
          </a:p>
          <a:p>
            <a:pPr marL="0" indent="0" algn="just" rtl="0"/>
            <a:r>
              <a:rPr lang="en-US" dirty="0"/>
              <a:t>3 главне области:</a:t>
            </a:r>
            <a:endParaRPr lang="hu-HU" dirty="0"/>
          </a:p>
          <a:p>
            <a:pPr marL="0" indent="0" algn="just" rtl="0"/>
            <a:r>
              <a:rPr lang="en-US" dirty="0"/>
              <a:t>интерни рад </a:t>
            </a:r>
            <a:endParaRPr lang="hu-HU" dirty="0"/>
          </a:p>
          <a:p>
            <a:pPr marL="0" indent="0" algn="just" rtl="0"/>
            <a:r>
              <a:rPr lang="en-US" dirty="0"/>
              <a:t>укљученост грађана</a:t>
            </a:r>
            <a:endParaRPr lang="hu-HU" dirty="0"/>
          </a:p>
          <a:p>
            <a:pPr marL="0" indent="0" algn="just" rtl="0"/>
            <a:r>
              <a:rPr lang="en-US" dirty="0"/>
              <a:t>иницијативе</a:t>
            </a:r>
            <a:endParaRPr lang="hu-HU" dirty="0"/>
          </a:p>
        </p:txBody>
      </p:sp>
      <p:sp>
        <p:nvSpPr>
          <p:cNvPr id="100" name="Google Shape;10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algn="just" rtl="0"/>
            <a:r>
              <a:rPr lang="sr-Cyrl-RS" b="1" dirty="0"/>
              <a:t>Д</a:t>
            </a:r>
            <a:r>
              <a:rPr lang="en-US" b="1" dirty="0" err="1"/>
              <a:t>игитализација</a:t>
            </a:r>
            <a:r>
              <a:rPr lang="en-US" b="1" dirty="0"/>
              <a:t>: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sr-Cyrl-RS" dirty="0"/>
              <a:t>појавом пандемије </a:t>
            </a:r>
            <a:r>
              <a:rPr lang="en-US" dirty="0"/>
              <a:t>COVID-19, многе </a:t>
            </a:r>
            <a:r>
              <a:rPr lang="en-US" dirty="0" err="1"/>
              <a:t>институције</a:t>
            </a:r>
            <a:r>
              <a:rPr lang="en-US" dirty="0"/>
              <a:t> </a:t>
            </a:r>
            <a:r>
              <a:rPr lang="en-US" dirty="0" err="1"/>
              <a:t>прешле</a:t>
            </a:r>
            <a:r>
              <a:rPr lang="sr-Cyrl-RS" dirty="0"/>
              <a:t> </a:t>
            </a:r>
            <a:r>
              <a:rPr lang="en-US" dirty="0" err="1"/>
              <a:t>су</a:t>
            </a:r>
            <a:r>
              <a:rPr lang="en-US" dirty="0"/>
              <a:t> на дигиталну администрацију, што је с једне </a:t>
            </a:r>
            <a:r>
              <a:rPr lang="en-US" dirty="0" err="1"/>
              <a:t>стране</a:t>
            </a:r>
            <a:r>
              <a:rPr lang="en-US" dirty="0"/>
              <a:t> </a:t>
            </a:r>
            <a:r>
              <a:rPr lang="sr-Cyrl-RS" dirty="0"/>
              <a:t>практичније</a:t>
            </a:r>
            <a:r>
              <a:rPr lang="hu-HU" dirty="0"/>
              <a:t>,</a:t>
            </a:r>
            <a:r>
              <a:rPr lang="sr-Cyrl-RS" dirty="0"/>
              <a:t> а </a:t>
            </a:r>
            <a:r>
              <a:rPr lang="en-US" dirty="0"/>
              <a:t>с друге </a:t>
            </a:r>
            <a:r>
              <a:rPr lang="en-US" dirty="0" err="1"/>
              <a:t>стране</a:t>
            </a:r>
            <a:r>
              <a:rPr lang="en-US" dirty="0"/>
              <a:t> </a:t>
            </a:r>
            <a:r>
              <a:rPr lang="sr-Cyrl-RS" dirty="0" err="1"/>
              <a:t>помоаже</a:t>
            </a:r>
            <a:r>
              <a:rPr lang="sr-Cyrl-RS" dirty="0"/>
              <a:t> у очувању животне средине</a:t>
            </a:r>
            <a:r>
              <a:rPr lang="en-US" dirty="0"/>
              <a:t> тако </a:t>
            </a:r>
            <a:r>
              <a:rPr lang="en-US" dirty="0" err="1"/>
              <a:t>што</a:t>
            </a:r>
            <a:r>
              <a:rPr lang="en-US" dirty="0"/>
              <a:t> </a:t>
            </a:r>
            <a:r>
              <a:rPr lang="sr-Cyrl-RS" dirty="0"/>
              <a:t>ће се</a:t>
            </a:r>
            <a:r>
              <a:rPr lang="en-US" dirty="0"/>
              <a:t> </a:t>
            </a:r>
            <a:r>
              <a:rPr lang="en-US" dirty="0" err="1"/>
              <a:t>уштедети</a:t>
            </a:r>
            <a:r>
              <a:rPr lang="en-US" dirty="0"/>
              <a:t> </a:t>
            </a:r>
            <a:r>
              <a:rPr lang="en-US" dirty="0" err="1"/>
              <a:t>значајн</a:t>
            </a:r>
            <a:r>
              <a:rPr lang="sr-Cyrl-RS" dirty="0"/>
              <a:t>а</a:t>
            </a:r>
            <a:r>
              <a:rPr lang="en-US" dirty="0"/>
              <a:t> </a:t>
            </a:r>
            <a:r>
              <a:rPr lang="en-US" dirty="0" err="1"/>
              <a:t>количин</a:t>
            </a:r>
            <a:r>
              <a:rPr lang="sr-Cyrl-RS" dirty="0"/>
              <a:t>а</a:t>
            </a:r>
            <a:r>
              <a:rPr lang="en-US" dirty="0"/>
              <a:t> папира и </a:t>
            </a:r>
            <a:r>
              <a:rPr lang="sr-Cyrl-RS" dirty="0"/>
              <a:t>на тај начин очувати </a:t>
            </a:r>
            <a:r>
              <a:rPr lang="en-US" dirty="0" err="1"/>
              <a:t>дрвеће</a:t>
            </a:r>
            <a:r>
              <a:rPr lang="en-US" dirty="0"/>
              <a:t>. </a:t>
            </a:r>
            <a:r>
              <a:rPr lang="sr-Cyrl-RS" dirty="0"/>
              <a:t>Мања употреба п</a:t>
            </a:r>
            <a:r>
              <a:rPr lang="en-US" dirty="0" err="1"/>
              <a:t>апира</a:t>
            </a:r>
            <a:r>
              <a:rPr lang="en-US" dirty="0"/>
              <a:t> такође може имати добар ефекат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буџет</a:t>
            </a:r>
            <a:r>
              <a:rPr lang="en-US" dirty="0"/>
              <a:t>.</a:t>
            </a:r>
            <a:endParaRPr lang="hu-HU" dirty="0"/>
          </a:p>
          <a:p>
            <a:pPr marL="0" algn="just" rtl="0"/>
            <a:endParaRPr lang="hu-HU" dirty="0"/>
          </a:p>
          <a:p>
            <a:pPr marL="0" algn="just" rtl="0"/>
            <a:r>
              <a:rPr lang="en-US" b="1" dirty="0"/>
              <a:t>Избор: </a:t>
            </a:r>
            <a:r>
              <a:rPr lang="en-US" dirty="0"/>
              <a:t>Такође вреди размислити о канти за смеће поред нашег стола. Уместо да сакупљамо отпад у </a:t>
            </a:r>
            <a:r>
              <a:rPr lang="en-US" dirty="0" err="1"/>
              <a:t>једну</a:t>
            </a:r>
            <a:r>
              <a:rPr lang="en-US" dirty="0"/>
              <a:t> </a:t>
            </a:r>
            <a:r>
              <a:rPr lang="en-US" dirty="0" err="1"/>
              <a:t>канту</a:t>
            </a:r>
            <a:r>
              <a:rPr lang="en-US" dirty="0"/>
              <a:t>, хајде да направимо заједничке канте за рециклажу. </a:t>
            </a:r>
            <a:r>
              <a:rPr lang="sr-Cyrl-RS" dirty="0"/>
              <a:t>Ово ће нас подстаћи да у току радног времена више пута устанемо од стола како бисмо бацили отпад што ће позитивно утицати и на опште и физичко стање. Посебну пажњу требало би посветити отпаду</a:t>
            </a:r>
            <a:r>
              <a:rPr lang="en-US" dirty="0"/>
              <a:t> који се посебно третира, нпр. батерије, остаци хране, уље. </a:t>
            </a:r>
            <a:r>
              <a:rPr lang="sr-Cyrl-RS" dirty="0"/>
              <a:t>За ове врсте отпада требало би обезбедити посебне канте.</a:t>
            </a:r>
            <a:r>
              <a:rPr lang="en-US" dirty="0"/>
              <a:t> Ове канте такође треба учинити доступним јавности и </a:t>
            </a:r>
            <a:r>
              <a:rPr lang="en-US" dirty="0" err="1"/>
              <a:t>упознати</a:t>
            </a:r>
            <a:r>
              <a:rPr lang="en-US" dirty="0"/>
              <a:t> </a:t>
            </a:r>
            <a:r>
              <a:rPr lang="sr-Cyrl-RS" dirty="0"/>
              <a:t>целокупну </a:t>
            </a:r>
            <a:r>
              <a:rPr lang="en-US" dirty="0" err="1"/>
              <a:t>јавност</a:t>
            </a:r>
            <a:r>
              <a:rPr lang="en-US" dirty="0"/>
              <a:t> са могућностима </a:t>
            </a:r>
            <a:r>
              <a:rPr lang="en-US" dirty="0" err="1"/>
              <a:t>одлагања</a:t>
            </a:r>
            <a:r>
              <a:rPr lang="en-US" dirty="0"/>
              <a:t> </a:t>
            </a:r>
            <a:r>
              <a:rPr lang="sr-Cyrl-RS" dirty="0"/>
              <a:t>различитих врста</a:t>
            </a:r>
            <a:r>
              <a:rPr lang="en-US" dirty="0"/>
              <a:t> </a:t>
            </a:r>
            <a:r>
              <a:rPr lang="en-US" dirty="0" err="1"/>
              <a:t>отпада</a:t>
            </a:r>
            <a:r>
              <a:rPr lang="en-US" dirty="0"/>
              <a:t> (спортски и културни домови, домови здравља, болнице, социјалне установе). </a:t>
            </a:r>
            <a:r>
              <a:rPr lang="sr-Cyrl-RS" dirty="0"/>
              <a:t>Постављањем и употребом одвојених канти подстичемо </a:t>
            </a:r>
            <a:r>
              <a:rPr lang="en-US" dirty="0"/>
              <a:t>и циркуларну економију, на пример: ако се конзерва газираног пића не баци на право место, проћи ће 200-500 година пре него што се разгради, али ако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sr-Cyrl-RS" dirty="0"/>
              <a:t>од</a:t>
            </a:r>
            <a:r>
              <a:rPr lang="en-US" dirty="0" err="1"/>
              <a:t>баци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место</a:t>
            </a:r>
            <a:r>
              <a:rPr lang="sr-Cyrl-RS" dirty="0"/>
              <a:t> предвиђено за ову врсту отпада</a:t>
            </a:r>
            <a:r>
              <a:rPr lang="en-US" dirty="0"/>
              <a:t>, може се </a:t>
            </a:r>
            <a:r>
              <a:rPr lang="en-US" dirty="0" err="1"/>
              <a:t>поново</a:t>
            </a:r>
            <a:r>
              <a:rPr lang="en-US" dirty="0"/>
              <a:t> </a:t>
            </a:r>
            <a:r>
              <a:rPr lang="sr-Cyrl-RS" dirty="0"/>
              <a:t>користити.</a:t>
            </a:r>
            <a:endParaRPr lang="hu-HU" dirty="0"/>
          </a:p>
          <a:p>
            <a:pPr marL="0" algn="just" rtl="0"/>
            <a:endParaRPr lang="hu-HU" dirty="0"/>
          </a:p>
          <a:p>
            <a:pPr marL="0" indent="0" algn="just" rtl="0"/>
            <a:r>
              <a:rPr lang="sr-Cyrl-RS" b="1" dirty="0"/>
              <a:t>Д</a:t>
            </a:r>
            <a:r>
              <a:rPr lang="en-US" b="1" dirty="0" err="1"/>
              <a:t>обављачи</a:t>
            </a:r>
            <a:r>
              <a:rPr lang="en-US" b="1" dirty="0"/>
              <a:t>: </a:t>
            </a:r>
            <a:r>
              <a:rPr lang="en-US" dirty="0"/>
              <a:t>Добављачи имају важну улогу у одрживом пословању. Ако је одрживост важна за локалне самоуправе, вреди радити са компанијама које такође брину о </a:t>
            </a:r>
            <a:r>
              <a:rPr lang="sr-Cyrl-RS" dirty="0"/>
              <a:t>томе и вољне су да учествују у различитим активностима</a:t>
            </a:r>
            <a:r>
              <a:rPr lang="en-US" dirty="0"/>
              <a:t>. Постоји много начина да се то уради, као што је компензација </a:t>
            </a:r>
            <a:r>
              <a:rPr lang="en-US" dirty="0" err="1"/>
              <a:t>емисије</a:t>
            </a:r>
            <a:r>
              <a:rPr lang="en-US" dirty="0"/>
              <a:t> CO2, коришћење обновљиве енергије, </a:t>
            </a:r>
            <a:r>
              <a:rPr lang="en-US" dirty="0" err="1"/>
              <a:t>оптимизација</a:t>
            </a:r>
            <a:r>
              <a:rPr lang="en-US" dirty="0"/>
              <a:t> </a:t>
            </a:r>
            <a:r>
              <a:rPr lang="en-US" dirty="0" err="1"/>
              <a:t>логистике</a:t>
            </a:r>
            <a:r>
              <a:rPr lang="en-US" dirty="0"/>
              <a:t> </a:t>
            </a:r>
            <a:r>
              <a:rPr lang="sr-Cyrl-RS" dirty="0"/>
              <a:t>како би се смањила емисија </a:t>
            </a:r>
            <a:r>
              <a:rPr lang="en-US" dirty="0"/>
              <a:t>CO2, коришћење рециклираних материјала итд. </a:t>
            </a:r>
            <a:r>
              <a:rPr lang="en-US" dirty="0" err="1"/>
              <a:t>Такође</a:t>
            </a:r>
            <a:r>
              <a:rPr lang="sr-Latn-RS" dirty="0"/>
              <a:t>,</a:t>
            </a:r>
            <a:r>
              <a:rPr lang="en-US" dirty="0"/>
              <a:t> </a:t>
            </a:r>
            <a:r>
              <a:rPr lang="sr-Cyrl-RS" dirty="0"/>
              <a:t>вредело би</a:t>
            </a:r>
            <a:r>
              <a:rPr lang="en-US" dirty="0"/>
              <a:t> </a:t>
            </a:r>
            <a:r>
              <a:rPr lang="en-US" dirty="0" err="1"/>
              <a:t>размотрити</a:t>
            </a:r>
            <a:r>
              <a:rPr lang="en-US" dirty="0"/>
              <a:t> </a:t>
            </a:r>
            <a:r>
              <a:rPr lang="sr-Cyrl-RS" dirty="0"/>
              <a:t>могућност конзумирања флашираних безалкохолних напитака</a:t>
            </a:r>
            <a:r>
              <a:rPr lang="en-US" dirty="0"/>
              <a:t>. </a:t>
            </a:r>
            <a:r>
              <a:rPr lang="en-US" dirty="0" err="1"/>
              <a:t>На</a:t>
            </a:r>
            <a:r>
              <a:rPr lang="en-US" dirty="0"/>
              <a:t> догађајима које организује </a:t>
            </a:r>
            <a:r>
              <a:rPr lang="en-US" dirty="0" err="1"/>
              <a:t>насеље</a:t>
            </a:r>
            <a:r>
              <a:rPr lang="en-US" dirty="0"/>
              <a:t> </a:t>
            </a:r>
            <a:r>
              <a:rPr lang="sr-Cyrl-RS" dirty="0"/>
              <a:t>требало би избегавати употребу</a:t>
            </a:r>
            <a:r>
              <a:rPr lang="en-US" dirty="0"/>
              <a:t> </a:t>
            </a:r>
            <a:r>
              <a:rPr lang="en-US" dirty="0" err="1"/>
              <a:t>чаш</a:t>
            </a:r>
            <a:r>
              <a:rPr lang="sr-Cyrl-RS" dirty="0"/>
              <a:t>а </a:t>
            </a:r>
            <a:r>
              <a:rPr lang="en-US" dirty="0"/>
              <a:t>и </a:t>
            </a:r>
            <a:r>
              <a:rPr lang="sr-Cyrl-RS" dirty="0"/>
              <a:t>прибора</a:t>
            </a:r>
            <a:r>
              <a:rPr lang="en-US" dirty="0"/>
              <a:t> за јело за једнократну употребу и </a:t>
            </a:r>
            <a:r>
              <a:rPr lang="en-US" dirty="0" err="1"/>
              <a:t>обезбеди</a:t>
            </a:r>
            <a:r>
              <a:rPr lang="sr-Cyrl-RS" dirty="0"/>
              <a:t>ти</a:t>
            </a:r>
            <a:r>
              <a:rPr lang="en-US" dirty="0"/>
              <a:t> трајне алтернативе уз депозит.</a:t>
            </a:r>
            <a:r>
              <a:rPr lang="hu-HU" dirty="0"/>
              <a:t> </a:t>
            </a:r>
          </a:p>
        </p:txBody>
      </p:sp>
      <p:sp>
        <p:nvSpPr>
          <p:cNvPr id="100" name="Google Shape;10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2156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 rtl="0"/>
            <a:endParaRPr lang="hu-HU" dirty="0"/>
          </a:p>
          <a:p>
            <a:pPr marL="0" indent="0" algn="just" rtl="0"/>
            <a:r>
              <a:rPr lang="hu-HU" b="1" dirty="0"/>
              <a:t>Канте за рециклажу:</a:t>
            </a:r>
            <a:r>
              <a:rPr lang="hu-HU" dirty="0"/>
              <a:t> </a:t>
            </a:r>
            <a:r>
              <a:rPr lang="sr-Cyrl-RS" dirty="0"/>
              <a:t>Како</a:t>
            </a:r>
            <a:r>
              <a:rPr lang="en-US" dirty="0"/>
              <a:t> наш отпад не би завршио на депонијама, требало </a:t>
            </a:r>
            <a:r>
              <a:rPr lang="en-US" dirty="0" err="1"/>
              <a:t>би</a:t>
            </a:r>
            <a:r>
              <a:rPr lang="en-US" dirty="0"/>
              <a:t> </a:t>
            </a:r>
            <a:r>
              <a:rPr lang="sr-Cyrl-RS" dirty="0"/>
              <a:t>поставити </a:t>
            </a:r>
            <a:r>
              <a:rPr lang="en-US" dirty="0" err="1"/>
              <a:t>канте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рециклажу</a:t>
            </a:r>
            <a:r>
              <a:rPr lang="sr-Cyrl-RS" dirty="0"/>
              <a:t> где год је могуће</a:t>
            </a:r>
            <a:r>
              <a:rPr lang="en-US" dirty="0"/>
              <a:t>. </a:t>
            </a:r>
            <a:r>
              <a:rPr lang="en-US" dirty="0" err="1"/>
              <a:t>Циљ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sr-Cyrl-RS" dirty="0"/>
              <a:t>се прикупи што више отпада који је могуће поново искористити</a:t>
            </a:r>
            <a:r>
              <a:rPr lang="en-US" dirty="0"/>
              <a:t>, чиме се </a:t>
            </a:r>
            <a:r>
              <a:rPr lang="en-US" dirty="0" err="1"/>
              <a:t>подржава</a:t>
            </a:r>
            <a:r>
              <a:rPr lang="en-US" dirty="0"/>
              <a:t> </a:t>
            </a:r>
            <a:r>
              <a:rPr lang="sr-Cyrl-RS" dirty="0"/>
              <a:t>циркуларна економија</a:t>
            </a:r>
            <a:r>
              <a:rPr lang="en-US" dirty="0"/>
              <a:t>. </a:t>
            </a:r>
            <a:r>
              <a:rPr lang="en-US" dirty="0" err="1"/>
              <a:t>Такође</a:t>
            </a:r>
            <a:r>
              <a:rPr lang="sr-Cyrl-RS" dirty="0"/>
              <a:t>, грађани се могу мотивисати организовањем такмичења у сакупљању и сепарацији отпада</a:t>
            </a:r>
            <a:r>
              <a:rPr lang="en-US" dirty="0"/>
              <a:t>. </a:t>
            </a:r>
            <a:r>
              <a:rPr lang="sr-Cyrl-RS" dirty="0"/>
              <a:t>Такође</a:t>
            </a:r>
            <a:r>
              <a:rPr lang="en-US" dirty="0"/>
              <a:t>, </a:t>
            </a:r>
            <a:r>
              <a:rPr lang="en-US" dirty="0" err="1"/>
              <a:t>људи</a:t>
            </a:r>
            <a:r>
              <a:rPr lang="en-US" dirty="0"/>
              <a:t> могу </a:t>
            </a:r>
            <a:r>
              <a:rPr lang="en-US" dirty="0" err="1"/>
              <a:t>гласати</a:t>
            </a:r>
            <a:r>
              <a:rPr lang="en-US" dirty="0"/>
              <a:t> </a:t>
            </a:r>
            <a:r>
              <a:rPr lang="en-US" dirty="0" err="1"/>
              <a:t>бацањем</a:t>
            </a:r>
            <a:r>
              <a:rPr lang="en-US" dirty="0"/>
              <a:t> </a:t>
            </a:r>
            <a:r>
              <a:rPr lang="en-US" dirty="0" err="1"/>
              <a:t>опушака</a:t>
            </a:r>
            <a:r>
              <a:rPr lang="en-US" dirty="0"/>
              <a:t> </a:t>
            </a:r>
            <a:r>
              <a:rPr lang="sr-Cyrl-RS" dirty="0"/>
              <a:t>у </a:t>
            </a:r>
            <a:r>
              <a:rPr lang="en-US" dirty="0" err="1"/>
              <a:t>кутију</a:t>
            </a:r>
            <a:r>
              <a:rPr lang="en-US" dirty="0"/>
              <a:t> са одговором за који гласају. Ово није случај само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sr-Cyrl-RS" dirty="0"/>
              <a:t>опушцима</a:t>
            </a:r>
            <a:r>
              <a:rPr lang="en-US" dirty="0"/>
              <a:t>. Такође вреди организовати обуке за правилно коришћење канти за смеће. Први део наше презентације може послужити и за ову сврху.</a:t>
            </a:r>
            <a:endParaRPr lang="hu-HU" dirty="0"/>
          </a:p>
          <a:p>
            <a:pPr marL="0" indent="0" algn="just" rtl="0"/>
            <a:endParaRPr lang="hu-HU" b="1" dirty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u-HU" b="1" dirty="0"/>
              <a:t>Подршка</a:t>
            </a:r>
            <a:r>
              <a:rPr lang="hu-HU" b="1" baseline="0" dirty="0"/>
              <a:t> са алатима</a:t>
            </a:r>
            <a:r>
              <a:rPr lang="hu-HU" b="1" dirty="0"/>
              <a:t>: </a:t>
            </a:r>
            <a:r>
              <a:rPr lang="en-US" dirty="0"/>
              <a:t>Да бисмо </a:t>
            </a:r>
            <a:r>
              <a:rPr lang="en-US" dirty="0" err="1"/>
              <a:t>постигли</a:t>
            </a:r>
            <a:r>
              <a:rPr lang="en-US" dirty="0"/>
              <a:t> </a:t>
            </a:r>
            <a:r>
              <a:rPr lang="en-US" dirty="0" err="1"/>
              <a:t>одржив</a:t>
            </a:r>
            <a:r>
              <a:rPr lang="sr-Cyrl-RS" dirty="0"/>
              <a:t>а насеља</a:t>
            </a:r>
            <a:r>
              <a:rPr lang="en-US" dirty="0"/>
              <a:t>, можемо подржати </a:t>
            </a:r>
            <a:r>
              <a:rPr lang="en-US" dirty="0" err="1"/>
              <a:t>становништво</a:t>
            </a:r>
            <a:r>
              <a:rPr lang="en-US" dirty="0"/>
              <a:t> </a:t>
            </a:r>
            <a:r>
              <a:rPr lang="sr-Cyrl-RS" dirty="0"/>
              <a:t>коришћењем разних алата</a:t>
            </a:r>
            <a:r>
              <a:rPr lang="en-US" dirty="0"/>
              <a:t>. На пример, компостери, високи кревети, амбалажа за вишекратну употребу, али чак и бицикли.</a:t>
            </a:r>
            <a:r>
              <a:rPr lang="hu-HU" dirty="0"/>
              <a:t> </a:t>
            </a:r>
            <a:r>
              <a:rPr lang="en-US" dirty="0"/>
              <a:t>Такође имамо прилику да </a:t>
            </a:r>
            <a:r>
              <a:rPr lang="en-US" dirty="0" err="1"/>
              <a:t>активирамо</a:t>
            </a:r>
            <a:r>
              <a:rPr lang="en-US" dirty="0"/>
              <a:t> </a:t>
            </a:r>
            <a:r>
              <a:rPr lang="sr-Cyrl-RS" dirty="0"/>
              <a:t>грађане</a:t>
            </a:r>
            <a:r>
              <a:rPr lang="en-US" dirty="0"/>
              <a:t> разним такмичењима, помоћу којих они сами могу да креирају алате који подржавају одрживост (Види: </a:t>
            </a:r>
            <a:r>
              <a:rPr lang="sr-Cyrl-RS" dirty="0"/>
              <a:t>презентација са идејама</a:t>
            </a:r>
            <a:r>
              <a:rPr lang="en-US" dirty="0"/>
              <a:t> </a:t>
            </a:r>
            <a:r>
              <a:rPr lang="sr-Cyrl-RS" dirty="0"/>
              <a:t>за </a:t>
            </a:r>
            <a:r>
              <a:rPr lang="en-US" dirty="0" err="1"/>
              <a:t>такмичења</a:t>
            </a:r>
            <a:r>
              <a:rPr lang="en-US" dirty="0"/>
              <a:t>). Пластичне кесе су и даље веома популарне на локалним тржиштима. Можда ћете желети да их замените верзијама за вишекратну употребу. Ово се чак може урадити уз ангажовање волонтера. Одличан </a:t>
            </a:r>
            <a:r>
              <a:rPr lang="en-US" dirty="0" err="1"/>
              <a:t>пример</a:t>
            </a:r>
            <a:r>
              <a:rPr lang="en-US" dirty="0"/>
              <a:t>:</a:t>
            </a:r>
            <a:r>
              <a:rPr lang="sr-Cyrl-RS" dirty="0"/>
              <a:t> </a:t>
            </a:r>
            <a:r>
              <a:rPr lang="en-US" dirty="0" err="1"/>
              <a:t>Zsákfutár</a:t>
            </a:r>
            <a:r>
              <a:rPr lang="en-US" dirty="0"/>
              <a:t> (Sack Courier) initiative:</a:t>
            </a:r>
            <a:r>
              <a:rPr lang="hu-HU" dirty="0">
                <a:hlinkClick r:id="rId3"/>
              </a:rPr>
              <a:t>https://www.youtube.com/watch?v=G-BWuDhWdVM</a:t>
            </a:r>
            <a:r>
              <a:rPr lang="hu-HU" dirty="0"/>
              <a:t> </a:t>
            </a:r>
          </a:p>
          <a:p>
            <a:pPr marL="0" indent="0" algn="just" rtl="0"/>
            <a:endParaRPr lang="hu-HU" dirty="0"/>
          </a:p>
          <a:p>
            <a:pPr marL="0" indent="0" algn="just" rtl="0"/>
            <a:r>
              <a:rPr lang="sr-Cyrl-RS" b="1" dirty="0"/>
              <a:t>Сервиси за подршку</a:t>
            </a:r>
            <a:r>
              <a:rPr lang="hu-HU" b="1" dirty="0"/>
              <a:t>:</a:t>
            </a:r>
            <a:r>
              <a:rPr lang="hu-HU" dirty="0"/>
              <a:t> </a:t>
            </a:r>
            <a:r>
              <a:rPr lang="en-US" dirty="0"/>
              <a:t>Већ </a:t>
            </a:r>
            <a:r>
              <a:rPr lang="en-US" dirty="0" err="1"/>
              <a:t>постоје</a:t>
            </a:r>
            <a:r>
              <a:rPr lang="en-US" dirty="0"/>
              <a:t> </a:t>
            </a:r>
            <a:r>
              <a:rPr lang="en-US" dirty="0" err="1"/>
              <a:t>мног</a:t>
            </a:r>
            <a:r>
              <a:rPr lang="sr-Cyrl-RS" dirty="0"/>
              <a:t>и сервиси за пружање п</a:t>
            </a:r>
            <a:r>
              <a:rPr lang="en-US" dirty="0" err="1"/>
              <a:t>одршке</a:t>
            </a:r>
            <a:r>
              <a:rPr lang="en-US" dirty="0"/>
              <a:t> које могу учинити насеље одрживијим.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пример</a:t>
            </a:r>
            <a:r>
              <a:rPr lang="sr-Cyrl-RS" dirty="0"/>
              <a:t>, о</a:t>
            </a:r>
            <a:r>
              <a:rPr lang="en-US" dirty="0" err="1"/>
              <a:t>рганизовање</a:t>
            </a:r>
            <a:r>
              <a:rPr lang="en-US" dirty="0"/>
              <a:t> </a:t>
            </a:r>
            <a:r>
              <a:rPr lang="en-US" dirty="0" err="1"/>
              <a:t>гаражних</a:t>
            </a:r>
            <a:r>
              <a:rPr lang="en-US" dirty="0"/>
              <a:t> </a:t>
            </a:r>
            <a:r>
              <a:rPr lang="en-US" dirty="0" err="1"/>
              <a:t>сајмова</a:t>
            </a:r>
            <a:r>
              <a:rPr lang="sr-Cyrl-RS" dirty="0"/>
              <a:t> - </a:t>
            </a:r>
            <a:r>
              <a:rPr lang="en-US" dirty="0" err="1"/>
              <a:t>смеће</a:t>
            </a:r>
            <a:r>
              <a:rPr lang="en-US" dirty="0"/>
              <a:t> за нас, благо за друге. Обично на таквим сајмовима можемо купити одличне ствари</a:t>
            </a:r>
            <a:r>
              <a:rPr lang="hu-HU" dirty="0"/>
              <a:t> као </a:t>
            </a:r>
            <a:r>
              <a:rPr lang="sr-Cyrl-RS" dirty="0"/>
              <a:t>што су </a:t>
            </a:r>
            <a:r>
              <a:rPr lang="en-US" dirty="0" err="1"/>
              <a:t>намештај</a:t>
            </a:r>
            <a:r>
              <a:rPr lang="en-US" dirty="0"/>
              <a:t>, одећа или кухињски алат за мало новца.</a:t>
            </a:r>
            <a:r>
              <a:rPr lang="hu-HU" baseline="0" dirty="0"/>
              <a:t> </a:t>
            </a:r>
            <a:r>
              <a:rPr lang="en-US" dirty="0"/>
              <a:t>Дакле, уместо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sr-Cyrl-RS" dirty="0"/>
              <a:t>старе ствари одбацујете приликом рашчишћавања домаћинства или складиштите на таванима</a:t>
            </a:r>
            <a:r>
              <a:rPr lang="en-US" dirty="0"/>
              <a:t>, </a:t>
            </a:r>
            <a:r>
              <a:rPr lang="en-US" dirty="0" err="1"/>
              <a:t>може</a:t>
            </a:r>
            <a:r>
              <a:rPr lang="sr-Cyrl-RS" dirty="0"/>
              <a:t>те им пронаћи „нови дом“.</a:t>
            </a:r>
          </a:p>
          <a:p>
            <a:pPr marL="0" indent="0" algn="just" rtl="0"/>
            <a:endParaRPr lang="hu-HU" dirty="0"/>
          </a:p>
          <a:p>
            <a:pPr marL="0" indent="0" algn="just" rtl="0"/>
            <a:r>
              <a:rPr lang="en-US" dirty="0"/>
              <a:t>Радионице за поправке: </a:t>
            </a:r>
            <a:r>
              <a:rPr lang="sr-Cyrl-RS" dirty="0"/>
              <a:t>једна од идеја је организовање радионица за поправке покварених уређаја, апарата уз помоћ стручњака</a:t>
            </a:r>
            <a:r>
              <a:rPr lang="en-US" dirty="0"/>
              <a:t>. </a:t>
            </a:r>
            <a:r>
              <a:rPr lang="sr-Cyrl-RS" dirty="0"/>
              <a:t>На депонијама је одложено много ствари које би уз одговарајућу санацију, репарацију или поправку могле бити поново коришћене.</a:t>
            </a:r>
            <a:r>
              <a:rPr lang="en-US" dirty="0"/>
              <a:t> Сачувајте ове </a:t>
            </a:r>
            <a:r>
              <a:rPr lang="en-US" dirty="0" err="1"/>
              <a:t>ствари</a:t>
            </a:r>
            <a:r>
              <a:rPr lang="en-US" dirty="0"/>
              <a:t> (</a:t>
            </a:r>
            <a:r>
              <a:rPr lang="sr-Cyrl-RS" dirty="0"/>
              <a:t>уколико</a:t>
            </a:r>
            <a:r>
              <a:rPr lang="en-US" dirty="0"/>
              <a:t> </a:t>
            </a:r>
            <a:r>
              <a:rPr lang="en-US" dirty="0" err="1"/>
              <a:t>нам</a:t>
            </a:r>
            <a:r>
              <a:rPr lang="en-US" dirty="0"/>
              <a:t> </a:t>
            </a:r>
            <a:r>
              <a:rPr lang="sr-Cyrl-RS" dirty="0"/>
              <a:t>више и </a:t>
            </a:r>
            <a:r>
              <a:rPr lang="en-US" dirty="0" err="1"/>
              <a:t>не</a:t>
            </a:r>
            <a:r>
              <a:rPr lang="en-US" dirty="0"/>
              <a:t> требају, можемо их продати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sr-Cyrl-RS" dirty="0" err="1"/>
              <a:t>гаражном</a:t>
            </a:r>
            <a:r>
              <a:rPr lang="sr-Cyrl-RS" dirty="0"/>
              <a:t> сајму</a:t>
            </a:r>
            <a:r>
              <a:rPr lang="en-US" dirty="0"/>
              <a:t>😉)</a:t>
            </a:r>
            <a:endParaRPr lang="sr-Cyrl-RS" dirty="0"/>
          </a:p>
          <a:p>
            <a:pPr marL="0" indent="0" algn="just" rtl="0"/>
            <a:endParaRPr lang="hu-HU" dirty="0"/>
          </a:p>
          <a:p>
            <a:pPr marL="0" indent="0" algn="just" rtl="0"/>
            <a:r>
              <a:rPr lang="en-US" dirty="0"/>
              <a:t>Радионице: </a:t>
            </a:r>
            <a:r>
              <a:rPr lang="sr-Cyrl-RS" dirty="0"/>
              <a:t>Велике количине отпада могле би бити рециклиране </a:t>
            </a:r>
            <a:r>
              <a:rPr lang="en-US" dirty="0" err="1"/>
              <a:t>уз</a:t>
            </a:r>
            <a:r>
              <a:rPr lang="en-US" dirty="0"/>
              <a:t> мало креативности. </a:t>
            </a:r>
            <a:r>
              <a:rPr lang="sr-Cyrl-RS" dirty="0"/>
              <a:t>Међутим, то често није случај услед </a:t>
            </a:r>
            <a:r>
              <a:rPr lang="en-US" dirty="0" err="1"/>
              <a:t>недостатка</a:t>
            </a:r>
            <a:r>
              <a:rPr lang="en-US" dirty="0"/>
              <a:t> идеја или алата. За ово вреди обезбедити простор и </a:t>
            </a:r>
            <a:r>
              <a:rPr lang="sr-Cyrl-RS" dirty="0"/>
              <a:t>стручњаке</a:t>
            </a:r>
            <a:r>
              <a:rPr lang="en-US" dirty="0"/>
              <a:t>, </a:t>
            </a:r>
            <a:r>
              <a:rPr lang="en-US" dirty="0" err="1"/>
              <a:t>чиме</a:t>
            </a:r>
            <a:r>
              <a:rPr lang="en-US" dirty="0"/>
              <a:t> </a:t>
            </a:r>
            <a:r>
              <a:rPr lang="sr-Cyrl-RS" dirty="0"/>
              <a:t>би се смањио отпад из насеља</a:t>
            </a:r>
            <a:r>
              <a:rPr lang="en-US" dirty="0"/>
              <a:t>.</a:t>
            </a:r>
            <a:endParaRPr lang="sr-Cyrl-RS" dirty="0"/>
          </a:p>
          <a:p>
            <a:pPr marL="0" indent="0" algn="just" rtl="0"/>
            <a:endParaRPr lang="hu-HU" dirty="0"/>
          </a:p>
          <a:p>
            <a:pPr marL="0" indent="0" algn="just" rtl="0"/>
            <a:r>
              <a:rPr lang="en-US" dirty="0"/>
              <a:t>Предавања: </a:t>
            </a:r>
            <a:r>
              <a:rPr lang="sr-Cyrl-RS" dirty="0"/>
              <a:t>Различита предавања из области управљања отпадом била би од великог значаја. </a:t>
            </a:r>
            <a:r>
              <a:rPr lang="en-US" dirty="0" err="1"/>
              <a:t>Теме</a:t>
            </a:r>
            <a:r>
              <a:rPr lang="en-US" dirty="0"/>
              <a:t> би могле бити: одржива архитектура, опасности од спаљивања отпада, циркуларна економија, како покренути посао заснован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sr-Cyrl-RS" dirty="0"/>
              <a:t>циркуларној</a:t>
            </a:r>
            <a:r>
              <a:rPr lang="en-US" dirty="0"/>
              <a:t> економији, добри примери смањења отпада итд.</a:t>
            </a:r>
            <a:endParaRPr lang="hu-HU" dirty="0"/>
          </a:p>
          <a:p>
            <a:pPr marL="0" indent="0" algn="just" rtl="0"/>
            <a:endParaRPr lang="sr-Cyrl-RS" dirty="0"/>
          </a:p>
          <a:p>
            <a:pPr marL="0" indent="0" algn="just" rtl="0"/>
            <a:r>
              <a:rPr lang="en-US" dirty="0" err="1"/>
              <a:t>Прављење</a:t>
            </a:r>
            <a:r>
              <a:rPr lang="en-US" dirty="0"/>
              <a:t> студијске стазе: студијска стаза је за мештане и посетиоце у исто време. Мештани могу сазнати више о </a:t>
            </a:r>
            <a:r>
              <a:rPr lang="en-US" dirty="0" err="1"/>
              <a:t>природним</a:t>
            </a:r>
            <a:r>
              <a:rPr lang="en-US" dirty="0"/>
              <a:t> </a:t>
            </a:r>
            <a:r>
              <a:rPr lang="en-US" dirty="0" err="1"/>
              <a:t>ресурсима</a:t>
            </a:r>
            <a:r>
              <a:rPr lang="en-US" dirty="0"/>
              <a:t> </a:t>
            </a:r>
            <a:r>
              <a:rPr lang="sr-Cyrl-RS" dirty="0"/>
              <a:t>тог места </a:t>
            </a:r>
            <a:r>
              <a:rPr lang="en-US" dirty="0"/>
              <a:t>и на тај начин га ценити и заштитити. А за посетиоце то може бити добар програм, чак и упознавање река из чамца и кануа, пружајући на тај начин додатну услугу, а од </a:t>
            </a:r>
            <a:r>
              <a:rPr lang="en-US" dirty="0" err="1"/>
              <a:t>прихода</a:t>
            </a:r>
            <a:r>
              <a:rPr lang="en-US" dirty="0"/>
              <a:t> </a:t>
            </a:r>
            <a:r>
              <a:rPr lang="en-US" dirty="0" err="1"/>
              <a:t>локална</a:t>
            </a:r>
            <a:r>
              <a:rPr lang="en-US" dirty="0"/>
              <a:t> </a:t>
            </a:r>
            <a:r>
              <a:rPr lang="en-US" dirty="0" err="1"/>
              <a:t>самоуправа</a:t>
            </a:r>
            <a:r>
              <a:rPr lang="en-US" dirty="0"/>
              <a:t> </a:t>
            </a:r>
            <a:r>
              <a:rPr lang="sr-Cyrl-RS" dirty="0"/>
              <a:t>би могла да обезбеди одржавање простора и инфраструктуре.</a:t>
            </a:r>
            <a:endParaRPr lang="hu-HU" dirty="0"/>
          </a:p>
        </p:txBody>
      </p:sp>
      <p:sp>
        <p:nvSpPr>
          <p:cNvPr id="100" name="Google Shape;10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4770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Људи су кључ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sr-Cyrl-RS" dirty="0"/>
              <a:t>спровођење промена, а могу дати и много добрих идеја</a:t>
            </a:r>
            <a:r>
              <a:rPr lang="en-US" dirty="0"/>
              <a:t>. Да бисте добро сарађивали са њима, свакако вреди изградити блиске односе унутар форума. Циљ форума је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sr-Cyrl-RS" dirty="0"/>
              <a:t>се </a:t>
            </a:r>
            <a:r>
              <a:rPr lang="en-US" dirty="0" err="1"/>
              <a:t>изнесу</a:t>
            </a:r>
            <a:r>
              <a:rPr lang="en-US" dirty="0"/>
              <a:t> сопствене </a:t>
            </a:r>
            <a:r>
              <a:rPr lang="en-US" dirty="0" err="1"/>
              <a:t>идеје</a:t>
            </a:r>
            <a:r>
              <a:rPr lang="en-US" dirty="0"/>
              <a:t> </a:t>
            </a:r>
            <a:r>
              <a:rPr lang="sr-Cyrl-RS" dirty="0"/>
              <a:t>као и да</a:t>
            </a:r>
            <a:r>
              <a:rPr lang="en-US" dirty="0"/>
              <a:t> локална </a:t>
            </a:r>
            <a:r>
              <a:rPr lang="en-US" dirty="0" err="1"/>
              <a:t>власт</a:t>
            </a:r>
            <a:r>
              <a:rPr lang="en-US" dirty="0"/>
              <a:t> </a:t>
            </a:r>
            <a:r>
              <a:rPr lang="en-US" dirty="0" err="1"/>
              <a:t>затражи</a:t>
            </a:r>
            <a:r>
              <a:rPr lang="en-US" dirty="0"/>
              <a:t> помоћ и учешће.</a:t>
            </a:r>
            <a:r>
              <a:rPr lang="hu-HU" dirty="0"/>
              <a:t> </a:t>
            </a:r>
            <a:r>
              <a:rPr lang="en-US" dirty="0"/>
              <a:t>Важно је да грађани буду у стању да сакупе своје идеје у добро структурисаном систему и представе истински размотрене идеје.</a:t>
            </a:r>
            <a:r>
              <a:rPr lang="hu-HU" dirty="0"/>
              <a:t> </a:t>
            </a:r>
            <a:r>
              <a:rPr lang="en-US" dirty="0"/>
              <a:t>За стварање </a:t>
            </a:r>
            <a:r>
              <a:rPr lang="en-US" dirty="0" err="1"/>
              <a:t>форума</a:t>
            </a:r>
            <a:r>
              <a:rPr lang="en-US" dirty="0"/>
              <a:t> </a:t>
            </a:r>
            <a:r>
              <a:rPr lang="sr-Cyrl-RS" dirty="0"/>
              <a:t>потребно је одабрати вођу</a:t>
            </a:r>
            <a:r>
              <a:rPr lang="en-US" dirty="0"/>
              <a:t> и </a:t>
            </a:r>
            <a:r>
              <a:rPr lang="en-US" dirty="0" err="1"/>
              <a:t>службеник</a:t>
            </a:r>
            <a:r>
              <a:rPr lang="sr-Cyrl-RS" dirty="0"/>
              <a:t>а</a:t>
            </a:r>
            <a:r>
              <a:rPr lang="en-US" dirty="0"/>
              <a:t> који окупља људе.</a:t>
            </a:r>
            <a:r>
              <a:rPr lang="hu-HU" dirty="0"/>
              <a:t> 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Локалне самоуправе могу да подрже оснивање форума обезбеђивањем места, вреди понудити просторију на 3 сата једном месечно.</a:t>
            </a:r>
            <a:r>
              <a:rPr lang="hu-HU" dirty="0"/>
              <a:t> </a:t>
            </a:r>
            <a:r>
              <a:rPr lang="en-US" dirty="0"/>
              <a:t>Такође је вредно мотивисати људе да буду што активнији. Како то учинити зависи од насеља, јер су доступни и други оквири. Такође је вредно испитати чланове форума да видите шта их мотивише и зашто им је ова тема важна. Мотивација може </a:t>
            </a:r>
            <a:r>
              <a:rPr lang="en-US" dirty="0" err="1"/>
              <a:t>бити</a:t>
            </a:r>
            <a:r>
              <a:rPr lang="en-US" dirty="0"/>
              <a:t> </a:t>
            </a:r>
            <a:r>
              <a:rPr lang="en-US" dirty="0" err="1"/>
              <a:t>постер</a:t>
            </a:r>
            <a:r>
              <a:rPr lang="en-US" dirty="0"/>
              <a:t> (</a:t>
            </a:r>
            <a:r>
              <a:rPr lang="en-US" dirty="0" err="1"/>
              <a:t>идеје</a:t>
            </a:r>
            <a:r>
              <a:rPr lang="en-US" dirty="0"/>
              <a:t> пројекта се објављују у јавности), новински чланак у локалним новинама, конкурс, па чак и новчана награда</a:t>
            </a:r>
            <a:r>
              <a:rPr lang="hu-HU" dirty="0"/>
              <a:t>.</a:t>
            </a:r>
            <a:endParaRPr dirty="0"/>
          </a:p>
        </p:txBody>
      </p:sp>
      <p:sp>
        <p:nvSpPr>
          <p:cNvPr id="100" name="Google Shape;10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5540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Можемо делегирати задатке активним грађанима.</a:t>
            </a:r>
            <a:r>
              <a:rPr lang="hu-HU" dirty="0"/>
              <a:t> </a:t>
            </a:r>
            <a:r>
              <a:rPr lang="en-US" dirty="0"/>
              <a:t>Локалне самоуправе имају </a:t>
            </a:r>
            <a:r>
              <a:rPr lang="en-US" dirty="0" err="1"/>
              <a:t>много</a:t>
            </a:r>
            <a:r>
              <a:rPr lang="en-US" dirty="0"/>
              <a:t> </a:t>
            </a:r>
            <a:r>
              <a:rPr lang="en-US" dirty="0" err="1"/>
              <a:t>посла</a:t>
            </a:r>
            <a:r>
              <a:rPr lang="en-US" dirty="0"/>
              <a:t>. </a:t>
            </a:r>
            <a:r>
              <a:rPr lang="sr-Cyrl-RS" dirty="0"/>
              <a:t>Ентузијастични грађани</a:t>
            </a:r>
            <a:r>
              <a:rPr lang="en-US" dirty="0"/>
              <a:t> </a:t>
            </a:r>
            <a:r>
              <a:rPr lang="en-US" dirty="0" err="1"/>
              <a:t>отворени</a:t>
            </a:r>
            <a:r>
              <a:rPr lang="en-US" dirty="0"/>
              <a:t> </a:t>
            </a:r>
            <a:r>
              <a:rPr lang="sr-Cyrl-RS" dirty="0"/>
              <a:t>су за сарадњу по многим питањима</a:t>
            </a:r>
            <a:r>
              <a:rPr lang="en-US" dirty="0"/>
              <a:t> у духу одрживости, радо учествују у </a:t>
            </a:r>
            <a:r>
              <a:rPr lang="en-US" dirty="0" err="1"/>
              <a:t>задацима</a:t>
            </a:r>
            <a:r>
              <a:rPr lang="sr-Cyrl-RS" dirty="0"/>
              <a:t>. Сваки дијалог са њима је од великог значаја.</a:t>
            </a:r>
            <a:endParaRPr lang="hu-HU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hu-HU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Пример:</a:t>
            </a:r>
            <a:r>
              <a:rPr lang="hu-HU" dirty="0"/>
              <a:t> </a:t>
            </a:r>
            <a:r>
              <a:rPr lang="en-US" dirty="0"/>
              <a:t>Људи све чешће посећују локалну управу како би засадили дрвеће на јавним површинама. Делује као лак захтев, али да би се дрво одржало у животу неопходно је заливање (у случају садница или у време велике суше), односно индиректном садњом дрвећа.</a:t>
            </a:r>
            <a:r>
              <a:rPr lang="hu-HU" dirty="0"/>
              <a:t>,</a:t>
            </a:r>
            <a:r>
              <a:rPr lang="en-US" dirty="0"/>
              <a:t> људи дају нове задатке локалним самоуправама којима је често тешко да управљају потребним ресурсима (прскалица, резервоар, вода, радници).</a:t>
            </a:r>
            <a:r>
              <a:rPr lang="hu-HU" dirty="0"/>
              <a:t> </a:t>
            </a:r>
            <a:r>
              <a:rPr lang="en-US" dirty="0"/>
              <a:t>Да би се изградио </a:t>
            </a:r>
            <a:r>
              <a:rPr lang="en-US" dirty="0" err="1"/>
              <a:t>ефикаснији</a:t>
            </a:r>
            <a:r>
              <a:rPr lang="en-US" dirty="0"/>
              <a:t> </a:t>
            </a:r>
            <a:r>
              <a:rPr lang="sr-Cyrl-RS" dirty="0"/>
              <a:t>систем</a:t>
            </a:r>
            <a:r>
              <a:rPr lang="en-US" dirty="0"/>
              <a:t>, вреди најавити кампању усвајања дрвета. </a:t>
            </a:r>
            <a:r>
              <a:rPr lang="sr-Cyrl-RS" dirty="0"/>
              <a:t>Грађани</a:t>
            </a:r>
            <a:r>
              <a:rPr lang="en-US" dirty="0"/>
              <a:t> могу усвојити дрвеће и </a:t>
            </a:r>
            <a:r>
              <a:rPr lang="en-US" dirty="0" err="1"/>
              <a:t>преузети</a:t>
            </a:r>
            <a:r>
              <a:rPr lang="en-US" dirty="0"/>
              <a:t> </a:t>
            </a:r>
            <a:r>
              <a:rPr lang="en-US" dirty="0" err="1"/>
              <a:t>одговорност</a:t>
            </a:r>
            <a:r>
              <a:rPr lang="sr-Cyrl-RS" dirty="0"/>
              <a:t> за бригу о засађеним стаблима</a:t>
            </a:r>
            <a:r>
              <a:rPr lang="en-US" dirty="0"/>
              <a:t>.</a:t>
            </a:r>
            <a:r>
              <a:rPr lang="hu-HU" dirty="0"/>
              <a:t> </a:t>
            </a:r>
            <a:r>
              <a:rPr lang="en-US" dirty="0"/>
              <a:t>Постоје послови који се не могу делегирати, као што је орезивање дрвећа, што захтева озбиљну компетенцију.</a:t>
            </a:r>
            <a:r>
              <a:rPr lang="hu-HU" dirty="0"/>
              <a:t> </a:t>
            </a:r>
            <a:r>
              <a:rPr lang="en-US" dirty="0"/>
              <a:t>Име особе која </a:t>
            </a:r>
            <a:r>
              <a:rPr lang="en-US" dirty="0" err="1"/>
              <a:t>усваја</a:t>
            </a:r>
            <a:r>
              <a:rPr lang="en-US" dirty="0"/>
              <a:t> </a:t>
            </a:r>
            <a:r>
              <a:rPr lang="en-US" dirty="0" err="1"/>
              <a:t>дрво</a:t>
            </a:r>
            <a:r>
              <a:rPr lang="sr-Cyrl-RS" dirty="0"/>
              <a:t> (преузима бригу о конкретном стаблу)</a:t>
            </a:r>
            <a:r>
              <a:rPr lang="en-US" dirty="0"/>
              <a:t> </a:t>
            </a:r>
            <a:r>
              <a:rPr lang="en-US" dirty="0" err="1"/>
              <a:t>може</a:t>
            </a:r>
            <a:r>
              <a:rPr lang="en-US" dirty="0"/>
              <a:t> бити приказано у подножју дрвета, чиме се подстиче усвојилац да настави са заливањем.</a:t>
            </a:r>
            <a:r>
              <a:rPr lang="hu-HU" dirty="0"/>
              <a:t> </a:t>
            </a:r>
            <a:r>
              <a:rPr lang="en-US" dirty="0" err="1"/>
              <a:t>Може</a:t>
            </a:r>
            <a:r>
              <a:rPr lang="sr-Cyrl-RS" dirty="0"/>
              <a:t> се чак организовати и усвајање</a:t>
            </a:r>
            <a:r>
              <a:rPr lang="en-US" dirty="0"/>
              <a:t> и </a:t>
            </a:r>
            <a:r>
              <a:rPr lang="en-US" dirty="0" err="1"/>
              <a:t>плажн</a:t>
            </a:r>
            <a:r>
              <a:rPr lang="sr-Cyrl-RS" dirty="0"/>
              <a:t>их</a:t>
            </a:r>
            <a:r>
              <a:rPr lang="en-US" dirty="0"/>
              <a:t> </a:t>
            </a:r>
            <a:r>
              <a:rPr lang="en-US" dirty="0" err="1"/>
              <a:t>површин</a:t>
            </a:r>
            <a:r>
              <a:rPr lang="sr-Cyrl-RS" dirty="0"/>
              <a:t>а које би на тај начин биле континуирано надгледане и чишћене</a:t>
            </a:r>
            <a:r>
              <a:rPr lang="en-US" dirty="0"/>
              <a:t>.</a:t>
            </a:r>
            <a:endParaRPr lang="hu-HU" dirty="0"/>
          </a:p>
        </p:txBody>
      </p:sp>
      <p:sp>
        <p:nvSpPr>
          <p:cNvPr id="107" name="Google Shape;10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Прикупили смо неке идеје о томе како управа града може помоћи грађанима у смањењу отпада.</a:t>
            </a:r>
            <a:r>
              <a:rPr lang="hu-HU" dirty="0"/>
              <a:t> </a:t>
            </a:r>
            <a:r>
              <a:rPr lang="en-US" dirty="0" err="1"/>
              <a:t>Раније</a:t>
            </a:r>
            <a:r>
              <a:rPr lang="en-US" dirty="0"/>
              <a:t> </a:t>
            </a:r>
            <a:r>
              <a:rPr lang="sr-Cyrl-RS" dirty="0"/>
              <a:t>је поменуто колико је значајно</a:t>
            </a:r>
            <a:r>
              <a:rPr lang="en-US" dirty="0"/>
              <a:t> </a:t>
            </a:r>
            <a:r>
              <a:rPr lang="en-US" dirty="0" err="1"/>
              <a:t>мотивисати</a:t>
            </a:r>
            <a:r>
              <a:rPr lang="en-US" dirty="0"/>
              <a:t> </a:t>
            </a:r>
            <a:r>
              <a:rPr lang="en-US" dirty="0" err="1"/>
              <a:t>становнике</a:t>
            </a:r>
            <a:r>
              <a:rPr lang="en-US" dirty="0"/>
              <a:t>.</a:t>
            </a:r>
            <a:r>
              <a:rPr lang="hu-HU" dirty="0"/>
              <a:t> </a:t>
            </a:r>
            <a:r>
              <a:rPr lang="en-US" dirty="0"/>
              <a:t>Важно је да је ово само почетак, треба истражити даље </a:t>
            </a:r>
            <a:r>
              <a:rPr lang="en-US" dirty="0" err="1"/>
              <a:t>могућности</a:t>
            </a:r>
            <a:r>
              <a:rPr lang="en-US" dirty="0"/>
              <a:t> </a:t>
            </a:r>
            <a:r>
              <a:rPr lang="sr-Cyrl-RS" dirty="0"/>
              <a:t>кроз јавне трибине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4" name="Google Shape;11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 algn="just" rtl="0"/>
            <a:r>
              <a:rPr lang="en-US" dirty="0"/>
              <a:t>Нажалост, илегални отпад је и даље велики проблем. Да би се ово елиминисало, препоручљиво је </a:t>
            </a:r>
            <a:r>
              <a:rPr lang="en-US" dirty="0" err="1"/>
              <a:t>оглашавати</a:t>
            </a:r>
            <a:r>
              <a:rPr lang="en-US" dirty="0"/>
              <a:t> </a:t>
            </a:r>
            <a:r>
              <a:rPr lang="en-US" dirty="0" err="1"/>
              <a:t>конкурсе</a:t>
            </a:r>
            <a:r>
              <a:rPr lang="sr-Cyrl-RS" dirty="0"/>
              <a:t> за такмичења</a:t>
            </a:r>
            <a:r>
              <a:rPr lang="en-US" dirty="0"/>
              <a:t>. У такмичењу могу да учествују и школе, улице, окрузи, </a:t>
            </a:r>
            <a:r>
              <a:rPr lang="en-US" dirty="0" err="1"/>
              <a:t>екипе</a:t>
            </a:r>
            <a:r>
              <a:rPr lang="sr-Cyrl-RS" dirty="0"/>
              <a:t>. Циљ би био</a:t>
            </a:r>
            <a:r>
              <a:rPr lang="en-US" dirty="0"/>
              <a:t> да се сакупи што више смећа. </a:t>
            </a:r>
            <a:endParaRPr lang="sr-Cyrl-RS" dirty="0"/>
          </a:p>
          <a:p>
            <a:pPr marL="0" indent="0" algn="just" rtl="0"/>
            <a:endParaRPr lang="hu-HU" dirty="0"/>
          </a:p>
          <a:p>
            <a:pPr marL="0" indent="0" algn="just" rtl="0"/>
            <a:r>
              <a:rPr lang="en-US" dirty="0"/>
              <a:t>Важно:</a:t>
            </a:r>
            <a:r>
              <a:rPr lang="hu-HU" dirty="0"/>
              <a:t> </a:t>
            </a:r>
            <a:r>
              <a:rPr lang="en-US" dirty="0"/>
              <a:t>Постоји много изненађујућих предмета који се могу појавити током сакупљања смећа, а опрез је веома важан. Добра је </a:t>
            </a:r>
            <a:r>
              <a:rPr lang="en-US" dirty="0" err="1"/>
              <a:t>идеја</a:t>
            </a:r>
            <a:r>
              <a:rPr lang="en-US" dirty="0"/>
              <a:t> </a:t>
            </a:r>
            <a:r>
              <a:rPr lang="sr-Cyrl-RS" dirty="0"/>
              <a:t>је да се </a:t>
            </a:r>
            <a:r>
              <a:rPr lang="en-US" dirty="0" err="1"/>
              <a:t>обезбеди</a:t>
            </a:r>
            <a:r>
              <a:rPr lang="en-US" dirty="0"/>
              <a:t> </a:t>
            </a:r>
            <a:r>
              <a:rPr lang="en-US" dirty="0" err="1"/>
              <a:t>едукациј</a:t>
            </a:r>
            <a:r>
              <a:rPr lang="sr-Cyrl-RS" dirty="0"/>
              <a:t>а</a:t>
            </a:r>
            <a:r>
              <a:rPr lang="en-US" dirty="0"/>
              <a:t> пре сакупљања како би се учесници припремили за </a:t>
            </a:r>
            <a:r>
              <a:rPr lang="en-US" dirty="0" err="1"/>
              <a:t>правилно</a:t>
            </a:r>
            <a:r>
              <a:rPr lang="en-US" dirty="0"/>
              <a:t> </a:t>
            </a:r>
            <a:r>
              <a:rPr lang="sr-Cyrl-RS" dirty="0"/>
              <a:t>прикупљање и </a:t>
            </a:r>
            <a:r>
              <a:rPr lang="en-US" dirty="0" err="1"/>
              <a:t>одлагање</a:t>
            </a:r>
            <a:r>
              <a:rPr lang="en-US" dirty="0"/>
              <a:t> смећа. Осигурајте сигурне торбе и рукавице.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0" name="Google Shape;12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ím és tartalom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ím és függőleges szöveg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üggőleges cím és szöveg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ímdia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zakaszfejléc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tartalomrész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Összehasonlítás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sak cím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Üres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rtalomrész képaláírással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ép képaláírással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doctranslator.com/en/?utm_source=onlinedoctranslator&amp;utm_medium=pptx&amp;utm_campaign=attributio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kszgysz.hu/tuda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>
            <a:spLocks noGrp="1"/>
          </p:cNvSpPr>
          <p:nvPr>
            <p:ph type="title"/>
          </p:nvPr>
        </p:nvSpPr>
        <p:spPr>
          <a:xfrm>
            <a:off x="838200" y="3506266"/>
            <a:ext cx="10515600" cy="76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ct val="100000"/>
              <a:buFont typeface="Calibri"/>
              <a:buNone/>
            </a:pPr>
            <a:r>
              <a:rPr lang="hu-HU" b="1" dirty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Како могу да извршим промену? </a:t>
            </a:r>
            <a:br>
              <a:rPr lang="hu-HU" b="1" dirty="0">
                <a:latin typeface="Calibri"/>
                <a:ea typeface="Calibri"/>
                <a:cs typeface="Calibri"/>
                <a:sym typeface="Calibri"/>
              </a:rPr>
            </a:br>
            <a:br>
              <a:rPr lang="hu-HU" b="1" dirty="0">
                <a:latin typeface="Calibri"/>
                <a:ea typeface="Calibri"/>
                <a:cs typeface="Calibri"/>
                <a:sym typeface="Calibri"/>
              </a:rPr>
            </a:br>
            <a:endParaRPr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10001" name="ODT_ATTR_LBL_SHAPE">
            <a:extLst>
              <a:ext uri="{FF2B5EF4-FFF2-40B4-BE49-F238E27FC236}">
                <a16:creationId xmlns:a16="http://schemas.microsoft.com/office/drawing/2014/main" id="{ADCB8724-23CD-4EE8-B5B5-3CB2DDF8932E}"/>
              </a:ext>
            </a:extLst>
          </p:cNvPr>
          <p:cNvSpPr txBox="1"/>
          <p:nvPr/>
        </p:nvSpPr>
        <p:spPr>
          <a:xfrm>
            <a:off x="0" y="0"/>
            <a:ext cx="5000000" cy="276999"/>
          </a:xfrm>
          <a:prstGeom prst="rect">
            <a:avLst/>
          </a:prstGeom>
          <a:solidFill>
            <a:srgbClr val="FAFAFA"/>
          </a:solidFill>
        </p:spPr>
        <p:txBody>
          <a:bodyPr wrap="none" lIns="288000">
            <a:spAutoFit/>
          </a:bodyPr>
          <a:lstStyle/>
          <a:p>
            <a:pPr rtl="0"/>
            <a:r>
              <a:rPr lang="en-US" sz="1000" dirty="0">
                <a:solidFill>
                  <a:srgbClr val="0F2B46"/>
                </a:solidFill>
                <a:effectLst/>
                <a:latin typeface="Roboto" panose="02000000000000000000" pitchFamily="2" charset="0"/>
              </a:rPr>
              <a:t>Translated from English to Serbian - </a:t>
            </a:r>
            <a:r>
              <a:rPr lang="en-US" sz="1000" u="sng" dirty="0">
                <a:solidFill>
                  <a:srgbClr val="0F2B46"/>
                </a:solidFill>
                <a:effectLst/>
                <a:latin typeface="Roboto" panose="02000000000000000000" pitchFamily="2" charset="0"/>
                <a:hlinkClick r:id="rId3" tooltip="Doc Translator - www.onlinedoctranslator.com"/>
              </a:rPr>
              <a:t>www.onlinedoctranslator.com</a:t>
            </a:r>
            <a:endParaRPr lang="en-US" sz="1000" dirty="0"/>
          </a:p>
        </p:txBody>
      </p:sp>
      <p:pic>
        <p:nvPicPr>
          <p:cNvPr id="1000100002" name="ODT_ATTR_LBL_LOGO">
            <a:extLst>
              <a:ext uri="{FF2B5EF4-FFF2-40B4-BE49-F238E27FC236}">
                <a16:creationId xmlns:a16="http://schemas.microsoft.com/office/drawing/2014/main" id="{B066AC4A-9A1C-4C10-800A-DAF9F276438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00"/>
            <a:ext cx="316230" cy="179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 txBox="1">
            <a:spLocks noGrp="1"/>
          </p:cNvSpPr>
          <p:nvPr>
            <p:ph type="title"/>
          </p:nvPr>
        </p:nvSpPr>
        <p:spPr>
          <a:xfrm>
            <a:off x="838200" y="38525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4400"/>
              <a:buFont typeface="Calibri"/>
              <a:buNone/>
            </a:pPr>
            <a:r>
              <a:rPr lang="en-US" b="1" i="1" dirty="0" err="1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TrashArt</a:t>
            </a:r>
            <a:r>
              <a:rPr lang="hu-HU" b="1" dirty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 такмичење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b="1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7" descr="A képen fa, égbolt, fű, kültéri látható  Automatikusan generált leírás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24210" y="1820862"/>
            <a:ext cx="3263504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7" descr="A képen fű, kültéri, kék, kültéri objektum látható  Automatikusan generált leírá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47381" y="1869057"/>
            <a:ext cx="3289539" cy="2474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7" descr="A képen fű, fa, kültéri látható  Automatikusan generált leírá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47381" y="4393721"/>
            <a:ext cx="3217652" cy="2388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7" descr="A képen fű, kültéri, fa, park látható  Automatikusan generált leírá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31016" y="1894043"/>
            <a:ext cx="4022784" cy="2677957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7"/>
          <p:cNvSpPr txBox="1"/>
          <p:nvPr/>
        </p:nvSpPr>
        <p:spPr>
          <a:xfrm>
            <a:off x="425570" y="5975230"/>
            <a:ext cx="2743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Кепек форраса: хттпс://ввв.трасхарт.ху/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"/>
          <p:cNvSpPr txBox="1">
            <a:spLocks noGrp="1"/>
          </p:cNvSpPr>
          <p:nvPr>
            <p:ph type="title"/>
          </p:nvPr>
        </p:nvSpPr>
        <p:spPr>
          <a:xfrm>
            <a:off x="838200" y="38525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4400"/>
              <a:buFont typeface="Calibri"/>
              <a:buNone/>
            </a:pPr>
            <a:r>
              <a:rPr lang="sr-Cyrl-RS" b="1" dirty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Прикупљање воде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b="1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8" descr="A képen fű, kültéri, talaj, személy látható&#10;&#10;Automatikusan generált leírás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10551" y="1752600"/>
            <a:ext cx="2971112" cy="2971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8" descr="A képen fű, fa, kültéri, mező látható&#10;&#10;Automatikusan generált leírá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98324" y="4427683"/>
            <a:ext cx="1506748" cy="2269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8" descr="A képen fű, sárga, kültéri, tartozék látható&#10;&#10;Automatikusan generált leírá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0551" y="4757254"/>
            <a:ext cx="2743200" cy="1857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05909" y="1741098"/>
            <a:ext cx="2398144" cy="3211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8" descr="A képen fa, kültéri, növény látható&#10;&#10;Automatikusan generált leírás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980098" y="1795099"/>
            <a:ext cx="2743200" cy="254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8" descr="A képen fa, kültéri, terület, bútor látható&#10;&#10;Automatikusan generált leírás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372928" y="1752600"/>
            <a:ext cx="27432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8"/>
          <p:cNvSpPr txBox="1"/>
          <p:nvPr/>
        </p:nvSpPr>
        <p:spPr>
          <a:xfrm>
            <a:off x="3272287" y="5328249"/>
            <a:ext cx="27432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Képek forrása: pinterest.com</a:t>
            </a:r>
            <a:endParaRPr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9"/>
          <p:cNvSpPr txBox="1">
            <a:spLocks noGrp="1"/>
          </p:cNvSpPr>
          <p:nvPr>
            <p:ph type="title"/>
          </p:nvPr>
        </p:nvSpPr>
        <p:spPr>
          <a:xfrm>
            <a:off x="838200" y="38525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4400"/>
              <a:buFont typeface="Calibri"/>
              <a:buNone/>
            </a:pPr>
            <a:r>
              <a:rPr lang="sr-Cyrl-RS" b="1" dirty="0">
                <a:solidFill>
                  <a:srgbClr val="003399"/>
                </a:solidFill>
              </a:rPr>
              <a:t>Компостирање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b="1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Google Shape;154;p9" descr="A képen fű, kültéri, fából készült, régi látható&#10;&#10;Automatikusan generált leírás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89856" y="1820862"/>
            <a:ext cx="2900892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9" descr="A képen szöveg, növény, négyzet, zöldség látható&#10;&#10;Automatikusan generált leírá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10000" y="1828800"/>
            <a:ext cx="2449902" cy="238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9" descr="A képen szék, padló, fából készült, bútor látható&#10;&#10;Automatikusan generált leírá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62245" y="4279151"/>
            <a:ext cx="2009955" cy="2483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9" descr="A képen beltéri, fal, padló, növény látható&#10;&#10;Automatikusan generált leírá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52891" y="1925344"/>
            <a:ext cx="4629509" cy="2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9"/>
          <p:cNvSpPr txBox="1"/>
          <p:nvPr/>
        </p:nvSpPr>
        <p:spPr>
          <a:xfrm>
            <a:off x="6866627" y="3833004"/>
            <a:ext cx="27432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Kép forrása:https://schrotundkorn.de/</a:t>
            </a:r>
            <a:endParaRPr/>
          </a:p>
        </p:txBody>
      </p:sp>
      <p:sp>
        <p:nvSpPr>
          <p:cNvPr id="159" name="Google Shape;159;p9"/>
          <p:cNvSpPr txBox="1"/>
          <p:nvPr/>
        </p:nvSpPr>
        <p:spPr>
          <a:xfrm>
            <a:off x="885645" y="6292334"/>
            <a:ext cx="27432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További képek forrása: pinterest.com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0"/>
          <p:cNvSpPr txBox="1">
            <a:spLocks noGrp="1"/>
          </p:cNvSpPr>
          <p:nvPr>
            <p:ph type="title"/>
          </p:nvPr>
        </p:nvSpPr>
        <p:spPr>
          <a:xfrm>
            <a:off x="838200" y="38525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4400"/>
              <a:buFont typeface="Calibri"/>
              <a:buNone/>
            </a:pPr>
            <a:r>
              <a:rPr lang="sr-Cyrl-RS" b="1" dirty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Уради сам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b="1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6" name="Google Shape;166;p10" descr="A képen sötét látható&#10;&#10;Automatikusan generált leírás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65366" y="1447800"/>
            <a:ext cx="5897230" cy="3330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0" descr="A képen színes látható&#10;&#10;Automatikusan generált leírá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8702" y="4175512"/>
            <a:ext cx="2009955" cy="2676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10" descr="A képen több látható&#10;&#10;Automatikusan generált leírá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83457" y="4460147"/>
            <a:ext cx="1823050" cy="2294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0" descr="A képen beltéri, több látható&#10;&#10;Automatikusan generált leírá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11306" y="4422720"/>
            <a:ext cx="2743200" cy="2383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0" descr="A képen szöveg, fű, kültéri látható&#10;&#10;Automatikusan generált leírás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27340" y="1828800"/>
            <a:ext cx="2136968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0" descr="A képen padló, színes, vonalas látható&#10;&#10;Automatikusan generált leírás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911306" y="1789889"/>
            <a:ext cx="2743200" cy="2324911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0"/>
          <p:cNvSpPr txBox="1"/>
          <p:nvPr/>
        </p:nvSpPr>
        <p:spPr>
          <a:xfrm>
            <a:off x="8289985" y="5615796"/>
            <a:ext cx="27432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Képek forrása: pinterest.com</a:t>
            </a:r>
            <a:endParaRPr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"/>
          <p:cNvSpPr txBox="1">
            <a:spLocks noGrp="1"/>
          </p:cNvSpPr>
          <p:nvPr>
            <p:ph type="title"/>
          </p:nvPr>
        </p:nvSpPr>
        <p:spPr>
          <a:xfrm>
            <a:off x="384965" y="22860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Clr>
                <a:srgbClr val="003399"/>
              </a:buClr>
              <a:buSzPts val="4400"/>
            </a:pPr>
            <a:r>
              <a:rPr lang="sr-Cyrl-RS" sz="4000" b="1" dirty="0">
                <a:solidFill>
                  <a:srgbClr val="003399"/>
                </a:solidFill>
              </a:rPr>
              <a:t>Заштита животне средине </a:t>
            </a:r>
            <a:r>
              <a:rPr lang="hu-HU" sz="4000" b="1" dirty="0">
                <a:solidFill>
                  <a:srgbClr val="003399"/>
                </a:solidFill>
              </a:rPr>
              <a:t>– </a:t>
            </a:r>
            <a:r>
              <a:rPr lang="sr-Cyrl-RS" sz="4000" b="1" dirty="0">
                <a:solidFill>
                  <a:srgbClr val="003399"/>
                </a:solidFill>
              </a:rPr>
              <a:t>значајни датуми</a:t>
            </a:r>
            <a:endParaRPr sz="4000" b="1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Kép 3" descr="A képen szöveg, fű, kültéri, zöld látható&#10;&#10;Automatikusan generált leírás">
            <a:extLst>
              <a:ext uri="{FF2B5EF4-FFF2-40B4-BE49-F238E27FC236}">
                <a16:creationId xmlns:a16="http://schemas.microsoft.com/office/drawing/2014/main" id="{C26E4ECE-ABD5-4B91-B654-3874EF51A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756729"/>
            <a:ext cx="9601200" cy="4887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596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3">
            <a:extLst>
              <a:ext uri="{FF2B5EF4-FFF2-40B4-BE49-F238E27FC236}">
                <a16:creationId xmlns:a16="http://schemas.microsoft.com/office/drawing/2014/main" id="{F44C7DEF-4CFC-42E5-A0A4-4E9D100B9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739401"/>
            <a:ext cx="7315200" cy="4893628"/>
          </a:xfrm>
          <a:prstGeom prst="rect">
            <a:avLst/>
          </a:prstGeom>
        </p:spPr>
      </p:pic>
      <p:sp>
        <p:nvSpPr>
          <p:cNvPr id="6" name="Google Shape;122;p6">
            <a:extLst>
              <a:ext uri="{FF2B5EF4-FFF2-40B4-BE49-F238E27FC236}">
                <a16:creationId xmlns:a16="http://schemas.microsoft.com/office/drawing/2014/main" id="{81B032A7-D88A-4D5F-9331-CAABE210B49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4965" y="22860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Clr>
                <a:srgbClr val="003399"/>
              </a:buClr>
              <a:buSzPts val="4400"/>
            </a:pPr>
            <a:r>
              <a:rPr lang="sr-Cyrl-RS" sz="4000" b="1" dirty="0">
                <a:solidFill>
                  <a:srgbClr val="003399"/>
                </a:solidFill>
              </a:rPr>
              <a:t>Заштита животне средине </a:t>
            </a:r>
            <a:r>
              <a:rPr lang="hu-HU" sz="4000" b="1" dirty="0">
                <a:solidFill>
                  <a:srgbClr val="003399"/>
                </a:solidFill>
              </a:rPr>
              <a:t>– </a:t>
            </a:r>
            <a:r>
              <a:rPr lang="sr-Cyrl-RS" sz="4000" b="1" dirty="0">
                <a:solidFill>
                  <a:srgbClr val="003399"/>
                </a:solidFill>
              </a:rPr>
              <a:t>значајни датуми</a:t>
            </a:r>
            <a:endParaRPr sz="4000" b="1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29223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76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4400"/>
              <a:buFont typeface="Calibri"/>
              <a:buNone/>
            </a:pPr>
            <a:r>
              <a:rPr lang="sr-Cyrl-RS" b="1" dirty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Једноставније је у заједници</a:t>
            </a:r>
            <a:r>
              <a:rPr lang="hu-HU" b="1" dirty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! </a:t>
            </a:r>
            <a:endParaRPr b="1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Google Shape;179;p1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180973" y="977361"/>
            <a:ext cx="11533154" cy="649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A5D1450-B838-4F72-AE1B-97F6F8718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81200"/>
            <a:ext cx="10515600" cy="4232963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4400" b="1" dirty="0">
                <a:solidFill>
                  <a:srgbClr val="003399"/>
                </a:solidFill>
                <a:latin typeface="Calibri"/>
                <a:cs typeface="Calibri"/>
              </a:rPr>
              <a:t>Хвала на пажњи</a:t>
            </a:r>
            <a: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  <a:t>!</a:t>
            </a:r>
            <a:b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</a:br>
            <a:b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</a:br>
            <a: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  <a:t>#interregdtp #interregtidyup </a:t>
            </a:r>
          </a:p>
          <a:p>
            <a:pPr algn="ctr"/>
            <a: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  <a:t>  </a:t>
            </a:r>
          </a:p>
          <a:p>
            <a:pPr algn="ctr"/>
            <a:r>
              <a:rPr lang="en-US" sz="2700" b="1" dirty="0">
                <a:solidFill>
                  <a:srgbClr val="003399"/>
                </a:solidFill>
                <a:latin typeface="Calibri"/>
                <a:cs typeface="Calibri"/>
              </a:rPr>
              <a:t>The elements of the waste reduction toolbox can be downloaded from the Knowledge Base</a:t>
            </a:r>
            <a:r>
              <a:rPr lang="hu-HU" sz="2700" b="1" dirty="0">
                <a:solidFill>
                  <a:srgbClr val="003399"/>
                </a:solidFill>
                <a:latin typeface="Calibri"/>
                <a:cs typeface="Calibri"/>
              </a:rPr>
              <a:t>: </a:t>
            </a:r>
            <a:r>
              <a:rPr lang="hu-HU" sz="2700" b="1" dirty="0">
                <a:solidFill>
                  <a:srgbClr val="003399"/>
                </a:solidFill>
                <a:latin typeface="Calibri"/>
                <a:cs typeface="Calibri"/>
                <a:hlinkClick r:id="rId3"/>
              </a:rPr>
              <a:t>https://kszgysz.hu/tudas</a:t>
            </a:r>
            <a:r>
              <a:rPr lang="hu-HU" sz="1200" dirty="0">
                <a:ea typeface="+mj-lt"/>
                <a:cs typeface="+mj-lt"/>
              </a:rPr>
              <a:t> </a:t>
            </a:r>
            <a:endParaRPr lang="hu-HU" sz="1200" dirty="0">
              <a:cs typeface="Calibri Light"/>
            </a:endParaRPr>
          </a:p>
          <a:p>
            <a:pPr algn="ctr"/>
            <a:r>
              <a:rPr lang="hu-HU" sz="1600" dirty="0"/>
              <a:t>  </a:t>
            </a:r>
          </a:p>
          <a:p>
            <a:pPr algn="ctr"/>
            <a:r>
              <a:rPr lang="hu-HU" sz="1600" dirty="0"/>
              <a:t>  </a:t>
            </a:r>
            <a:br>
              <a:rPr lang="hu-HU" sz="1600" dirty="0"/>
            </a:br>
            <a:r>
              <a:rPr lang="en-US" sz="1600" dirty="0"/>
              <a:t>The project is implemented from the INTERREG Danube Transnational Program, with the support of the European Regional Development Fund, co-financed by the European Union and the Hungarian State.</a:t>
            </a:r>
            <a:br>
              <a:rPr lang="hu-HU" sz="1600" dirty="0"/>
            </a:br>
            <a:r>
              <a:rPr lang="hu-HU" dirty="0">
                <a:ea typeface="+mj-lt"/>
                <a:cs typeface="+mj-lt"/>
              </a:rPr>
              <a:t>  </a:t>
            </a:r>
            <a:endParaRPr lang="hu-HU" dirty="0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161024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>
            <a:spLocks noGrp="1"/>
          </p:cNvSpPr>
          <p:nvPr>
            <p:ph type="title"/>
          </p:nvPr>
        </p:nvSpPr>
        <p:spPr>
          <a:xfrm>
            <a:off x="838200" y="2127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4400"/>
              <a:buFont typeface="Calibri"/>
              <a:buNone/>
            </a:pPr>
            <a:r>
              <a:rPr lang="hu-HU" b="1" dirty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Шта је у нашој канти за смеће?</a:t>
            </a:r>
            <a:endParaRPr dirty="0"/>
          </a:p>
        </p:txBody>
      </p:sp>
      <p:pic>
        <p:nvPicPr>
          <p:cNvPr id="96" name="Google Shape;96;p2" descr="A képen égbolt, személy, kültéri, állás látható  Automatikusan generált leírás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04800" y="1752600"/>
            <a:ext cx="9160889" cy="49565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>
            <a:spLocks noGrp="1"/>
          </p:cNvSpPr>
          <p:nvPr>
            <p:ph type="title"/>
          </p:nvPr>
        </p:nvSpPr>
        <p:spPr>
          <a:xfrm>
            <a:off x="533400" y="22860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l" rtl="0">
              <a:buClr>
                <a:srgbClr val="003399"/>
              </a:buClr>
              <a:buSzPts val="4800"/>
            </a:pPr>
            <a:r>
              <a:rPr lang="hu-HU" sz="4800" b="1" dirty="0">
                <a:solidFill>
                  <a:srgbClr val="003399"/>
                </a:solidFill>
              </a:rPr>
              <a:t>Значај локалне самоуправе</a:t>
            </a:r>
          </a:p>
        </p:txBody>
      </p:sp>
      <p:sp>
        <p:nvSpPr>
          <p:cNvPr id="103" name="Google Shape;10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 algn="l" rtl="0">
              <a:lnSpc>
                <a:spcPct val="250000"/>
              </a:lnSpc>
              <a:spcBef>
                <a:spcPts val="0"/>
              </a:spcBef>
              <a:buSzPts val="2800"/>
            </a:pPr>
            <a:r>
              <a:rPr lang="en-US" dirty="0"/>
              <a:t>Интерни рад</a:t>
            </a:r>
            <a:endParaRPr lang="hu-HU" dirty="0"/>
          </a:p>
          <a:p>
            <a:pPr marL="228600" indent="-228600" algn="l" rtl="0">
              <a:lnSpc>
                <a:spcPct val="250000"/>
              </a:lnSpc>
              <a:spcBef>
                <a:spcPts val="0"/>
              </a:spcBef>
              <a:buSzPts val="2800"/>
            </a:pPr>
            <a:r>
              <a:rPr lang="en-US" dirty="0" err="1"/>
              <a:t>Укљученост</a:t>
            </a:r>
            <a:r>
              <a:rPr lang="en-US" dirty="0"/>
              <a:t> </a:t>
            </a:r>
            <a:r>
              <a:rPr lang="hu-HU" dirty="0"/>
              <a:t>становника</a:t>
            </a:r>
          </a:p>
          <a:p>
            <a:pPr marL="228600" indent="-228600" algn="l" rtl="0">
              <a:lnSpc>
                <a:spcPct val="250000"/>
              </a:lnSpc>
              <a:spcBef>
                <a:spcPts val="0"/>
              </a:spcBef>
              <a:buSzPts val="2800"/>
            </a:pPr>
            <a:r>
              <a:rPr lang="en-US" dirty="0"/>
              <a:t>Иницијативе</a:t>
            </a:r>
            <a:endParaRPr lang="hu-H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>
            <a:spLocks noGrp="1"/>
          </p:cNvSpPr>
          <p:nvPr>
            <p:ph type="title"/>
          </p:nvPr>
        </p:nvSpPr>
        <p:spPr>
          <a:xfrm>
            <a:off x="838200" y="2127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l" rtl="0">
              <a:buClr>
                <a:srgbClr val="003399"/>
              </a:buClr>
              <a:buSzPts val="4800"/>
            </a:pPr>
            <a:r>
              <a:rPr lang="hu-HU" sz="4800" b="1" dirty="0">
                <a:solidFill>
                  <a:srgbClr val="003399"/>
                </a:solidFill>
              </a:rPr>
              <a:t>Интерни рад</a:t>
            </a:r>
          </a:p>
        </p:txBody>
      </p:sp>
      <p:sp>
        <p:nvSpPr>
          <p:cNvPr id="103" name="Google Shape;103;p3"/>
          <p:cNvSpPr txBox="1">
            <a:spLocks noGrp="1"/>
          </p:cNvSpPr>
          <p:nvPr>
            <p:ph type="body" idx="1"/>
          </p:nvPr>
        </p:nvSpPr>
        <p:spPr>
          <a:xfrm>
            <a:off x="838200" y="2293937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 algn="l" rtl="0">
              <a:spcBef>
                <a:spcPts val="0"/>
              </a:spcBef>
              <a:buSzPts val="2800"/>
            </a:pPr>
            <a:r>
              <a:rPr lang="en-US" sz="3200" dirty="0"/>
              <a:t>Дигитализација папирологије потребне за рад</a:t>
            </a:r>
            <a:endParaRPr lang="hu-HU" sz="3200" dirty="0"/>
          </a:p>
          <a:p>
            <a:pPr marL="228600" indent="-228600" algn="l" rtl="0">
              <a:lnSpc>
                <a:spcPct val="250000"/>
              </a:lnSpc>
              <a:spcBef>
                <a:spcPts val="0"/>
              </a:spcBef>
              <a:buSzPts val="2800"/>
            </a:pPr>
            <a:r>
              <a:rPr lang="hu-HU" sz="3200" dirty="0"/>
              <a:t>Рециклажа</a:t>
            </a:r>
            <a:r>
              <a:rPr lang="en-US" sz="3200" dirty="0"/>
              <a:t> - подршка ротацији</a:t>
            </a:r>
            <a:endParaRPr lang="hu-HU" sz="3200" dirty="0"/>
          </a:p>
          <a:p>
            <a:pPr marL="228600" indent="-228600" algn="l" rtl="0">
              <a:lnSpc>
                <a:spcPct val="250000"/>
              </a:lnSpc>
              <a:spcBef>
                <a:spcPts val="0"/>
              </a:spcBef>
              <a:buSzPts val="2800"/>
            </a:pPr>
            <a:r>
              <a:rPr lang="en-US" sz="3200" dirty="0"/>
              <a:t>Јавне набавке, добављачи</a:t>
            </a:r>
            <a:endParaRPr lang="hu-HU" sz="3200" dirty="0"/>
          </a:p>
        </p:txBody>
      </p:sp>
    </p:spTree>
    <p:extLst>
      <p:ext uri="{BB962C8B-B14F-4D97-AF65-F5344CB8AC3E}">
        <p14:creationId xmlns:p14="http://schemas.microsoft.com/office/powerpoint/2010/main" val="3650769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>
            <a:spLocks noGrp="1"/>
          </p:cNvSpPr>
          <p:nvPr>
            <p:ph type="title"/>
          </p:nvPr>
        </p:nvSpPr>
        <p:spPr>
          <a:xfrm>
            <a:off x="838200" y="2127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l" rtl="0">
              <a:buClr>
                <a:srgbClr val="003399"/>
              </a:buClr>
              <a:buSzPts val="4800"/>
            </a:pPr>
            <a:r>
              <a:rPr lang="en-US" sz="4300" b="1" dirty="0">
                <a:solidFill>
                  <a:srgbClr val="003399"/>
                </a:solidFill>
              </a:rPr>
              <a:t>Укљученост тхе </a:t>
            </a:r>
            <a:r>
              <a:rPr lang="hu-HU" sz="4300" b="1" dirty="0">
                <a:solidFill>
                  <a:srgbClr val="003399"/>
                </a:solidFill>
              </a:rPr>
              <a:t>становника</a:t>
            </a:r>
          </a:p>
        </p:txBody>
      </p:sp>
      <p:sp>
        <p:nvSpPr>
          <p:cNvPr id="103" name="Google Shape;10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 algn="l" rtl="0">
              <a:spcBef>
                <a:spcPts val="0"/>
              </a:spcBef>
              <a:buSzPts val="2800"/>
            </a:pPr>
            <a:r>
              <a:rPr lang="hu-HU" sz="3600" dirty="0"/>
              <a:t>Канте за рециклажу</a:t>
            </a: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3600" dirty="0"/>
          </a:p>
          <a:p>
            <a:pPr marL="228600" indent="-228600" algn="l" rtl="0">
              <a:buSzPts val="2800"/>
            </a:pPr>
            <a:r>
              <a:rPr lang="hu-HU" sz="3600" dirty="0"/>
              <a:t>Подршка алатима</a:t>
            </a: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3600" dirty="0"/>
          </a:p>
          <a:p>
            <a:pPr marL="228600" indent="-228600" algn="l" rtl="0">
              <a:buSzPts val="2800"/>
            </a:pPr>
            <a:r>
              <a:rPr lang="sr-Cyrl-RS" sz="3600" dirty="0"/>
              <a:t>Сервиси за подршку</a:t>
            </a:r>
            <a:endParaRPr lang="hu-HU" sz="3600" dirty="0"/>
          </a:p>
        </p:txBody>
      </p:sp>
    </p:spTree>
    <p:extLst>
      <p:ext uri="{BB962C8B-B14F-4D97-AF65-F5344CB8AC3E}">
        <p14:creationId xmlns:p14="http://schemas.microsoft.com/office/powerpoint/2010/main" val="2041261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>
            <a:spLocks noGrp="1"/>
          </p:cNvSpPr>
          <p:nvPr>
            <p:ph type="title"/>
          </p:nvPr>
        </p:nvSpPr>
        <p:spPr>
          <a:xfrm>
            <a:off x="838200" y="2127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4800"/>
              <a:buFont typeface="Calibri"/>
              <a:buNone/>
            </a:pPr>
            <a:r>
              <a:rPr lang="hu-HU" sz="4800" b="1" dirty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Значај становника</a:t>
            </a:r>
            <a:endParaRPr dirty="0"/>
          </a:p>
        </p:txBody>
      </p:sp>
      <p:sp>
        <p:nvSpPr>
          <p:cNvPr id="103" name="Google Shape;10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hu-HU" sz="3600" dirty="0"/>
              <a:t>Форум</a:t>
            </a:r>
            <a:endParaRPr sz="3600"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36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sr-Cyrl-RS" sz="3600" dirty="0"/>
              <a:t>Оквир</a:t>
            </a:r>
            <a:endParaRPr sz="3600"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36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hu-HU" sz="3600" dirty="0"/>
              <a:t>Мотивација</a:t>
            </a:r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1310798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"/>
          <p:cNvSpPr txBox="1">
            <a:spLocks noGrp="1"/>
          </p:cNvSpPr>
          <p:nvPr>
            <p:ph type="title"/>
          </p:nvPr>
        </p:nvSpPr>
        <p:spPr>
          <a:xfrm>
            <a:off x="838200" y="429511"/>
            <a:ext cx="10515600" cy="76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l" rtl="0">
              <a:buClr>
                <a:srgbClr val="003399"/>
              </a:buClr>
              <a:buSzPts val="4400"/>
            </a:pPr>
            <a:r>
              <a:rPr lang="sr-Cyrl-RS" b="1" dirty="0">
                <a:solidFill>
                  <a:srgbClr val="003399"/>
                </a:solidFill>
              </a:rPr>
              <a:t>Делегирање</a:t>
            </a:r>
            <a:endParaRPr b="1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4" descr="A képen LEGO, játék, vektorgrafika látható  Automatikusan generált leírá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170317" y="916560"/>
            <a:ext cx="11714671" cy="65920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"/>
          <p:cNvSpPr txBox="1">
            <a:spLocks noGrp="1"/>
          </p:cNvSpPr>
          <p:nvPr>
            <p:ph type="title"/>
          </p:nvPr>
        </p:nvSpPr>
        <p:spPr>
          <a:xfrm>
            <a:off x="737558" y="304506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0">
              <a:buClr>
                <a:srgbClr val="003399"/>
              </a:buClr>
              <a:buSzPts val="4400"/>
            </a:pPr>
            <a:r>
              <a:rPr lang="hu-HU" b="1" dirty="0">
                <a:solidFill>
                  <a:srgbClr val="003399"/>
                </a:solidFill>
              </a:rPr>
              <a:t>Идеје иницијативе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"/>
          <p:cNvSpPr txBox="1">
            <a:spLocks noGrp="1"/>
          </p:cNvSpPr>
          <p:nvPr>
            <p:ph type="title"/>
          </p:nvPr>
        </p:nvSpPr>
        <p:spPr>
          <a:xfrm>
            <a:off x="838200" y="38525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4400"/>
              <a:buFont typeface="Calibri"/>
              <a:buNone/>
            </a:pPr>
            <a:r>
              <a:rPr lang="hu-HU" b="1" dirty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Сакупљање смећа – такмичење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b="1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6" descr="A képen szöveg látható  Automatikusan generált leírá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8664" y="1592295"/>
            <a:ext cx="9414293" cy="5269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5CCBF3B9D4484A8E21850C3E36FB11" ma:contentTypeVersion="13" ma:contentTypeDescription="Create a new document." ma:contentTypeScope="" ma:versionID="9fad787e30894b91b61e158592745700">
  <xsd:schema xmlns:xsd="http://www.w3.org/2001/XMLSchema" xmlns:xs="http://www.w3.org/2001/XMLSchema" xmlns:p="http://schemas.microsoft.com/office/2006/metadata/properties" xmlns:ns2="72783c0e-a085-424a-bedc-2b09f79b6dbe" xmlns:ns3="4855e1ea-dfb5-4d8b-89b1-3c8e37068636" targetNamespace="http://schemas.microsoft.com/office/2006/metadata/properties" ma:root="true" ma:fieldsID="76070ca13b7f92349c0c3accdd149ab9" ns2:_="" ns3:_="">
    <xsd:import namespace="72783c0e-a085-424a-bedc-2b09f79b6dbe"/>
    <xsd:import namespace="4855e1ea-dfb5-4d8b-89b1-3c8e370686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83c0e-a085-424a-bedc-2b09f79b6d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5e1ea-dfb5-4d8b-89b1-3c8e3706863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BE0BA8-AB21-4054-823A-95CA3939588D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04ebe9d3-609c-47ba-bc98-15eb7d22b80d"/>
    <ds:schemaRef ds:uri="http://purl.org/dc/terms/"/>
    <ds:schemaRef ds:uri="63a28b9d-e79b-41d7-835b-af525eb0a49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A2F49FD-1F5B-45C3-9278-DA0B82812DD3}"/>
</file>

<file path=customXml/itemProps3.xml><?xml version="1.0" encoding="utf-8"?>
<ds:datastoreItem xmlns:ds="http://schemas.openxmlformats.org/officeDocument/2006/customXml" ds:itemID="{4E471B06-9ECD-4524-9DA5-E052E56CB8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2264</Words>
  <Application>Microsoft Office PowerPoint</Application>
  <PresentationFormat>Widescreen</PresentationFormat>
  <Paragraphs>111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Roboto</vt:lpstr>
      <vt:lpstr>Office-téma</vt:lpstr>
      <vt:lpstr>Како могу да извршим промену?   </vt:lpstr>
      <vt:lpstr>Шта је у нашој канти за смеће?</vt:lpstr>
      <vt:lpstr>Значај локалне самоуправе</vt:lpstr>
      <vt:lpstr>Интерни рад</vt:lpstr>
      <vt:lpstr>Укљученост тхе становника</vt:lpstr>
      <vt:lpstr>Значај становника</vt:lpstr>
      <vt:lpstr>Делегирање</vt:lpstr>
      <vt:lpstr>Идеје иницијативе</vt:lpstr>
      <vt:lpstr>Сакупљање смећа – такмичење </vt:lpstr>
      <vt:lpstr>TrashArt такмичење </vt:lpstr>
      <vt:lpstr>Прикупљање воде </vt:lpstr>
      <vt:lpstr>Компостирање </vt:lpstr>
      <vt:lpstr>Уради сам </vt:lpstr>
      <vt:lpstr>Заштита животне средине – значајни датуми</vt:lpstr>
      <vt:lpstr>Заштита животне средине – значајни датуми</vt:lpstr>
      <vt:lpstr>Једноставније је у заједници! </vt:lpstr>
      <vt:lpstr>Хвала на пажњи!  #interregdtp #interregtidyup     The elements of the waste reduction toolbox can be downloaded from the Knowledge Base: https://kszgysz.hu/tudas        The project is implemented from the INTERREG Danube Transnational Program, with the support of the European Regional Development Fund, co-financed by the European Union and the Hungarian State.  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Hogyan tudok változtatni?</dc:title>
  <dc:creator>Kardoss Fruzsi</dc:creator>
  <cp:lastModifiedBy>Maja Djogo</cp:lastModifiedBy>
  <cp:revision>175</cp:revision>
  <dcterms:created xsi:type="dcterms:W3CDTF">2020-10-19T12:53:06Z</dcterms:created>
  <dcterms:modified xsi:type="dcterms:W3CDTF">2022-01-20T10:59:06Z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0x010100005CCBF3B9D4484A8E21850C3E36FB11</vt:lpwstr>
  </property>
  <property fmtid="{D5CDD505-2E9C-101B-9397-08002B2CF9AE}" pid="3" name="Order">
    <vt:r8>1154900</vt:r8>
  </property>
</Properties>
</file>